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  <p:sldMasterId id="2147483685" r:id="rId5"/>
    <p:sldMasterId id="2147483660" r:id="rId6"/>
    <p:sldMasterId id="2147483665" r:id="rId7"/>
    <p:sldMasterId id="2147483669" r:id="rId8"/>
    <p:sldMasterId id="2147483672" r:id="rId9"/>
    <p:sldMasterId id="2147483676" r:id="rId10"/>
    <p:sldMasterId id="2147483679" r:id="rId11"/>
  </p:sldMasterIdLst>
  <p:notesMasterIdLst>
    <p:notesMasterId r:id="rId29"/>
  </p:notesMasterIdLst>
  <p:handoutMasterIdLst>
    <p:handoutMasterId r:id="rId30"/>
  </p:handoutMasterIdLst>
  <p:sldIdLst>
    <p:sldId id="256" r:id="rId12"/>
    <p:sldId id="272" r:id="rId13"/>
    <p:sldId id="260" r:id="rId14"/>
    <p:sldId id="261" r:id="rId15"/>
    <p:sldId id="268" r:id="rId16"/>
    <p:sldId id="262" r:id="rId17"/>
    <p:sldId id="264" r:id="rId18"/>
    <p:sldId id="265" r:id="rId19"/>
    <p:sldId id="266" r:id="rId20"/>
    <p:sldId id="267" r:id="rId21"/>
    <p:sldId id="270" r:id="rId22"/>
    <p:sldId id="274" r:id="rId23"/>
    <p:sldId id="273" r:id="rId24"/>
    <p:sldId id="277" r:id="rId25"/>
    <p:sldId id="278" r:id="rId26"/>
    <p:sldId id="276" r:id="rId27"/>
    <p:sldId id="271" r:id="rId2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öglund Petra" initials="HP" lastIdx="1" clrIdx="0">
    <p:extLst>
      <p:ext uri="{19B8F6BF-5375-455C-9EA6-DF929625EA0E}">
        <p15:presenceInfo xmlns:p15="http://schemas.microsoft.com/office/powerpoint/2012/main" userId="S-1-5-21-824185358-1205079973-2553197198-1175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A1A02-0140-94F7-305C-47F7ED5B1E29}" v="1" dt="2021-02-25T11:19:30.606"/>
    <p1510:client id="{76E8780F-A4DA-43E9-B026-8188AEB8E002}" v="50" dt="2021-02-22T09:50:29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8" autoAdjust="0"/>
    <p:restoredTop sz="72632" autoAdjust="0"/>
  </p:normalViewPr>
  <p:slideViewPr>
    <p:cSldViewPr snapToGrid="0">
      <p:cViewPr>
        <p:scale>
          <a:sx n="70" d="100"/>
          <a:sy n="70" d="100"/>
        </p:scale>
        <p:origin x="18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21" Type="http://schemas.openxmlformats.org/officeDocument/2006/relationships/slide" Target="slides/slide10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öglund Petra" userId="6f91ea8f-3095-4305-a7b0-59feae9b54dc" providerId="ADAL" clId="{76E8780F-A4DA-43E9-B026-8188AEB8E002}"/>
    <pc:docChg chg="undo custSel addSld delSld modSld sldOrd">
      <pc:chgData name="Höglund Petra" userId="6f91ea8f-3095-4305-a7b0-59feae9b54dc" providerId="ADAL" clId="{76E8780F-A4DA-43E9-B026-8188AEB8E002}" dt="2021-02-22T12:17:46.984" v="8210" actId="20577"/>
      <pc:docMkLst>
        <pc:docMk/>
      </pc:docMkLst>
      <pc:sldChg chg="addSp modSp">
        <pc:chgData name="Höglund Petra" userId="6f91ea8f-3095-4305-a7b0-59feae9b54dc" providerId="ADAL" clId="{76E8780F-A4DA-43E9-B026-8188AEB8E002}" dt="2021-02-22T08:59:36.623" v="8174" actId="1076"/>
        <pc:sldMkLst>
          <pc:docMk/>
          <pc:sldMk cId="3868900913" sldId="256"/>
        </pc:sldMkLst>
        <pc:spChg chg="mod">
          <ac:chgData name="Höglund Petra" userId="6f91ea8f-3095-4305-a7b0-59feae9b54dc" providerId="ADAL" clId="{76E8780F-A4DA-43E9-B026-8188AEB8E002}" dt="2021-02-22T08:58:39.134" v="8163" actId="14100"/>
          <ac:spMkLst>
            <pc:docMk/>
            <pc:sldMk cId="3868900913" sldId="256"/>
            <ac:spMk id="3" creationId="{6C1A806E-F6BE-438B-A761-4DA17CB418A6}"/>
          </ac:spMkLst>
        </pc:spChg>
        <pc:spChg chg="add mod">
          <ac:chgData name="Höglund Petra" userId="6f91ea8f-3095-4305-a7b0-59feae9b54dc" providerId="ADAL" clId="{76E8780F-A4DA-43E9-B026-8188AEB8E002}" dt="2021-02-22T08:59:25" v="8170" actId="14100"/>
          <ac:spMkLst>
            <pc:docMk/>
            <pc:sldMk cId="3868900913" sldId="256"/>
            <ac:spMk id="5" creationId="{8869C384-3FBE-4EA3-99A3-C5A0EA20C81F}"/>
          </ac:spMkLst>
        </pc:spChg>
        <pc:picChg chg="add mod ord">
          <ac:chgData name="Höglund Petra" userId="6f91ea8f-3095-4305-a7b0-59feae9b54dc" providerId="ADAL" clId="{76E8780F-A4DA-43E9-B026-8188AEB8E002}" dt="2021-02-22T08:59:36.623" v="8174" actId="1076"/>
          <ac:picMkLst>
            <pc:docMk/>
            <pc:sldMk cId="3868900913" sldId="256"/>
            <ac:picMk id="4" creationId="{8D7A88A6-C9F8-4CD4-8C3D-8E3B50DC6F31}"/>
          </ac:picMkLst>
        </pc:picChg>
      </pc:sldChg>
      <pc:sldChg chg="modSp">
        <pc:chgData name="Höglund Petra" userId="6f91ea8f-3095-4305-a7b0-59feae9b54dc" providerId="ADAL" clId="{76E8780F-A4DA-43E9-B026-8188AEB8E002}" dt="2021-02-22T09:51:04.023" v="8187" actId="14100"/>
        <pc:sldMkLst>
          <pc:docMk/>
          <pc:sldMk cId="849029715" sldId="260"/>
        </pc:sldMkLst>
        <pc:spChg chg="mod">
          <ac:chgData name="Höglund Petra" userId="6f91ea8f-3095-4305-a7b0-59feae9b54dc" providerId="ADAL" clId="{76E8780F-A4DA-43E9-B026-8188AEB8E002}" dt="2021-02-22T09:51:04.023" v="8187" actId="14100"/>
          <ac:spMkLst>
            <pc:docMk/>
            <pc:sldMk cId="849029715" sldId="260"/>
            <ac:spMk id="2" creationId="{C1F1CE01-0D5F-4AED-9E02-ECD7DF8B6B27}"/>
          </ac:spMkLst>
        </pc:spChg>
      </pc:sldChg>
      <pc:sldChg chg="modSp">
        <pc:chgData name="Höglund Petra" userId="6f91ea8f-3095-4305-a7b0-59feae9b54dc" providerId="ADAL" clId="{76E8780F-A4DA-43E9-B026-8188AEB8E002}" dt="2021-02-22T11:47:28.728" v="8193" actId="20577"/>
        <pc:sldMkLst>
          <pc:docMk/>
          <pc:sldMk cId="2551468530" sldId="265"/>
        </pc:sldMkLst>
        <pc:spChg chg="mod">
          <ac:chgData name="Höglund Petra" userId="6f91ea8f-3095-4305-a7b0-59feae9b54dc" providerId="ADAL" clId="{76E8780F-A4DA-43E9-B026-8188AEB8E002}" dt="2021-02-22T11:47:28.728" v="8193" actId="20577"/>
          <ac:spMkLst>
            <pc:docMk/>
            <pc:sldMk cId="2551468530" sldId="265"/>
            <ac:spMk id="4" creationId="{32B426AB-6F56-4780-909F-6FD85FA32E50}"/>
          </ac:spMkLst>
        </pc:spChg>
      </pc:sldChg>
      <pc:sldChg chg="addSp modSp">
        <pc:chgData name="Höglund Petra" userId="6f91ea8f-3095-4305-a7b0-59feae9b54dc" providerId="ADAL" clId="{76E8780F-A4DA-43E9-B026-8188AEB8E002}" dt="2021-02-22T08:55:55.801" v="8156" actId="113"/>
        <pc:sldMkLst>
          <pc:docMk/>
          <pc:sldMk cId="1572246128" sldId="270"/>
        </pc:sldMkLst>
        <pc:spChg chg="mod">
          <ac:chgData name="Höglund Petra" userId="6f91ea8f-3095-4305-a7b0-59feae9b54dc" providerId="ADAL" clId="{76E8780F-A4DA-43E9-B026-8188AEB8E002}" dt="2021-02-22T08:55:55.801" v="8156" actId="113"/>
          <ac:spMkLst>
            <pc:docMk/>
            <pc:sldMk cId="1572246128" sldId="270"/>
            <ac:spMk id="4" creationId="{135C1864-9A18-4D6F-99F5-FA62DCFB8748}"/>
          </ac:spMkLst>
        </pc:spChg>
        <pc:spChg chg="add mod">
          <ac:chgData name="Höglund Petra" userId="6f91ea8f-3095-4305-a7b0-59feae9b54dc" providerId="ADAL" clId="{76E8780F-A4DA-43E9-B026-8188AEB8E002}" dt="2021-02-22T08:55:15.024" v="8151" actId="207"/>
          <ac:spMkLst>
            <pc:docMk/>
            <pc:sldMk cId="1572246128" sldId="270"/>
            <ac:spMk id="5" creationId="{1F7C7A6D-3F22-421F-B3E2-7D963B9A1C55}"/>
          </ac:spMkLst>
        </pc:spChg>
      </pc:sldChg>
      <pc:sldChg chg="modSp">
        <pc:chgData name="Höglund Petra" userId="6f91ea8f-3095-4305-a7b0-59feae9b54dc" providerId="ADAL" clId="{76E8780F-A4DA-43E9-B026-8188AEB8E002}" dt="2021-02-22T08:25:28.790" v="7687" actId="1076"/>
        <pc:sldMkLst>
          <pc:docMk/>
          <pc:sldMk cId="739179202" sldId="271"/>
        </pc:sldMkLst>
        <pc:spChg chg="mod">
          <ac:chgData name="Höglund Petra" userId="6f91ea8f-3095-4305-a7b0-59feae9b54dc" providerId="ADAL" clId="{76E8780F-A4DA-43E9-B026-8188AEB8E002}" dt="2021-02-22T08:25:18.896" v="7685" actId="403"/>
          <ac:spMkLst>
            <pc:docMk/>
            <pc:sldMk cId="739179202" sldId="271"/>
            <ac:spMk id="5" creationId="{D79ACF3F-1EC6-423C-BB49-1F805BAAAB35}"/>
          </ac:spMkLst>
        </pc:spChg>
        <pc:spChg chg="mod">
          <ac:chgData name="Höglund Petra" userId="6f91ea8f-3095-4305-a7b0-59feae9b54dc" providerId="ADAL" clId="{76E8780F-A4DA-43E9-B026-8188AEB8E002}" dt="2021-02-22T08:25:28.790" v="7687" actId="1076"/>
          <ac:spMkLst>
            <pc:docMk/>
            <pc:sldMk cId="739179202" sldId="271"/>
            <ac:spMk id="6" creationId="{BAFAE8BF-4124-4AE0-B676-60938898B7E7}"/>
          </ac:spMkLst>
        </pc:spChg>
      </pc:sldChg>
      <pc:sldChg chg="addSp delSp modSp">
        <pc:chgData name="Höglund Petra" userId="6f91ea8f-3095-4305-a7b0-59feae9b54dc" providerId="ADAL" clId="{76E8780F-A4DA-43E9-B026-8188AEB8E002}" dt="2021-02-22T09:51:23.964" v="8191" actId="14100"/>
        <pc:sldMkLst>
          <pc:docMk/>
          <pc:sldMk cId="4116967666" sldId="272"/>
        </pc:sldMkLst>
        <pc:spChg chg="add mod">
          <ac:chgData name="Höglund Petra" userId="6f91ea8f-3095-4305-a7b0-59feae9b54dc" providerId="ADAL" clId="{76E8780F-A4DA-43E9-B026-8188AEB8E002}" dt="2021-02-22T09:50:29.224" v="8179"/>
          <ac:spMkLst>
            <pc:docMk/>
            <pc:sldMk cId="4116967666" sldId="272"/>
            <ac:spMk id="2" creationId="{ED246FF4-BB6E-4787-B196-0FC1097A9336}"/>
          </ac:spMkLst>
        </pc:spChg>
        <pc:spChg chg="add mod">
          <ac:chgData name="Höglund Petra" userId="6f91ea8f-3095-4305-a7b0-59feae9b54dc" providerId="ADAL" clId="{76E8780F-A4DA-43E9-B026-8188AEB8E002}" dt="2021-02-22T09:51:20.699" v="8190" actId="14100"/>
          <ac:spMkLst>
            <pc:docMk/>
            <pc:sldMk cId="4116967666" sldId="272"/>
            <ac:spMk id="3" creationId="{812E2C52-957E-443C-A593-A7BA90B81676}"/>
          </ac:spMkLst>
        </pc:spChg>
        <pc:spChg chg="del mod">
          <ac:chgData name="Höglund Petra" userId="6f91ea8f-3095-4305-a7b0-59feae9b54dc" providerId="ADAL" clId="{76E8780F-A4DA-43E9-B026-8188AEB8E002}" dt="2021-02-22T09:50:31.442" v="8180" actId="478"/>
          <ac:spMkLst>
            <pc:docMk/>
            <pc:sldMk cId="4116967666" sldId="272"/>
            <ac:spMk id="5" creationId="{0C431951-D2BE-44D8-B6F1-F51DC0E70CC4}"/>
          </ac:spMkLst>
        </pc:spChg>
        <pc:spChg chg="add del mod">
          <ac:chgData name="Höglund Petra" userId="6f91ea8f-3095-4305-a7b0-59feae9b54dc" providerId="ADAL" clId="{76E8780F-A4DA-43E9-B026-8188AEB8E002}" dt="2021-02-22T09:51:23.964" v="8191" actId="14100"/>
          <ac:spMkLst>
            <pc:docMk/>
            <pc:sldMk cId="4116967666" sldId="272"/>
            <ac:spMk id="6" creationId="{9B8856AB-43E0-455B-99CF-FC9D6AFF13D8}"/>
          </ac:spMkLst>
        </pc:spChg>
      </pc:sldChg>
      <pc:sldChg chg="addSp modSp modNotesTx">
        <pc:chgData name="Höglund Petra" userId="6f91ea8f-3095-4305-a7b0-59feae9b54dc" providerId="ADAL" clId="{76E8780F-A4DA-43E9-B026-8188AEB8E002}" dt="2021-02-22T12:17:46.984" v="8210" actId="20577"/>
        <pc:sldMkLst>
          <pc:docMk/>
          <pc:sldMk cId="3317266494" sldId="273"/>
        </pc:sldMkLst>
        <pc:spChg chg="mod">
          <ac:chgData name="Höglund Petra" userId="6f91ea8f-3095-4305-a7b0-59feae9b54dc" providerId="ADAL" clId="{76E8780F-A4DA-43E9-B026-8188AEB8E002}" dt="2021-02-18T15:15:37.598" v="47"/>
          <ac:spMkLst>
            <pc:docMk/>
            <pc:sldMk cId="3317266494" sldId="273"/>
            <ac:spMk id="2" creationId="{97DFF652-1614-4C9B-9245-12E50E0B1AB4}"/>
          </ac:spMkLst>
        </pc:spChg>
        <pc:spChg chg="mod">
          <ac:chgData name="Höglund Petra" userId="6f91ea8f-3095-4305-a7b0-59feae9b54dc" providerId="ADAL" clId="{76E8780F-A4DA-43E9-B026-8188AEB8E002}" dt="2021-02-19T06:05:39.092" v="1082" actId="20577"/>
          <ac:spMkLst>
            <pc:docMk/>
            <pc:sldMk cId="3317266494" sldId="273"/>
            <ac:spMk id="3" creationId="{00EAD2E5-A6AB-45FE-881D-69B669FD94EF}"/>
          </ac:spMkLst>
        </pc:spChg>
        <pc:spChg chg="mod">
          <ac:chgData name="Höglund Petra" userId="6f91ea8f-3095-4305-a7b0-59feae9b54dc" providerId="ADAL" clId="{76E8780F-A4DA-43E9-B026-8188AEB8E002}" dt="2021-02-22T12:04:42.235" v="8195" actId="20577"/>
          <ac:spMkLst>
            <pc:docMk/>
            <pc:sldMk cId="3317266494" sldId="273"/>
            <ac:spMk id="4" creationId="{36862332-73CD-433D-BC1E-444E428D758C}"/>
          </ac:spMkLst>
        </pc:spChg>
        <pc:spChg chg="add mod">
          <ac:chgData name="Höglund Petra" userId="6f91ea8f-3095-4305-a7b0-59feae9b54dc" providerId="ADAL" clId="{76E8780F-A4DA-43E9-B026-8188AEB8E002}" dt="2021-02-22T12:06:23.574" v="8197" actId="20577"/>
          <ac:spMkLst>
            <pc:docMk/>
            <pc:sldMk cId="3317266494" sldId="273"/>
            <ac:spMk id="5" creationId="{5A3F892E-F8E3-4947-8A0C-60FBD0805E45}"/>
          </ac:spMkLst>
        </pc:spChg>
      </pc:sldChg>
      <pc:sldChg chg="ord modNotesTx">
        <pc:chgData name="Höglund Petra" userId="6f91ea8f-3095-4305-a7b0-59feae9b54dc" providerId="ADAL" clId="{76E8780F-A4DA-43E9-B026-8188AEB8E002}" dt="2021-02-22T08:24:14.630" v="7668" actId="20577"/>
        <pc:sldMkLst>
          <pc:docMk/>
          <pc:sldMk cId="2073400847" sldId="274"/>
        </pc:sldMkLst>
      </pc:sldChg>
      <pc:sldChg chg="modSp add del">
        <pc:chgData name="Höglund Petra" userId="6f91ea8f-3095-4305-a7b0-59feae9b54dc" providerId="ADAL" clId="{76E8780F-A4DA-43E9-B026-8188AEB8E002}" dt="2021-02-22T07:35:35.359" v="4480" actId="2696"/>
        <pc:sldMkLst>
          <pc:docMk/>
          <pc:sldMk cId="1699649175" sldId="275"/>
        </pc:sldMkLst>
        <pc:spChg chg="mod">
          <ac:chgData name="Höglund Petra" userId="6f91ea8f-3095-4305-a7b0-59feae9b54dc" providerId="ADAL" clId="{76E8780F-A4DA-43E9-B026-8188AEB8E002}" dt="2021-02-22T07:32:46.231" v="4439" actId="14100"/>
          <ac:spMkLst>
            <pc:docMk/>
            <pc:sldMk cId="1699649175" sldId="275"/>
            <ac:spMk id="3" creationId="{3F31BEDF-AAB9-44AD-8B40-9BEEBBC89D36}"/>
          </ac:spMkLst>
        </pc:spChg>
        <pc:spChg chg="mod">
          <ac:chgData name="Höglund Petra" userId="6f91ea8f-3095-4305-a7b0-59feae9b54dc" providerId="ADAL" clId="{76E8780F-A4DA-43E9-B026-8188AEB8E002}" dt="2021-02-22T07:29:49.782" v="4407" actId="20577"/>
          <ac:spMkLst>
            <pc:docMk/>
            <pc:sldMk cId="1699649175" sldId="275"/>
            <ac:spMk id="4" creationId="{78A78C30-03F6-443D-ADD6-EB941DA66FE5}"/>
          </ac:spMkLst>
        </pc:spChg>
      </pc:sldChg>
      <pc:sldChg chg="del">
        <pc:chgData name="Höglund Petra" userId="6f91ea8f-3095-4305-a7b0-59feae9b54dc" providerId="ADAL" clId="{76E8780F-A4DA-43E9-B026-8188AEB8E002}" dt="2021-02-19T09:35:05.520" v="1192" actId="2696"/>
        <pc:sldMkLst>
          <pc:docMk/>
          <pc:sldMk cId="2582934082" sldId="275"/>
        </pc:sldMkLst>
      </pc:sldChg>
      <pc:sldChg chg="modSp add modNotesTx">
        <pc:chgData name="Höglund Petra" userId="6f91ea8f-3095-4305-a7b0-59feae9b54dc" providerId="ADAL" clId="{76E8780F-A4DA-43E9-B026-8188AEB8E002}" dt="2021-02-22T08:20:59.917" v="7601" actId="14100"/>
        <pc:sldMkLst>
          <pc:docMk/>
          <pc:sldMk cId="1681104992" sldId="276"/>
        </pc:sldMkLst>
        <pc:spChg chg="mod">
          <ac:chgData name="Höglund Petra" userId="6f91ea8f-3095-4305-a7b0-59feae9b54dc" providerId="ADAL" clId="{76E8780F-A4DA-43E9-B026-8188AEB8E002}" dt="2021-02-22T08:20:59.917" v="7601" actId="14100"/>
          <ac:spMkLst>
            <pc:docMk/>
            <pc:sldMk cId="1681104992" sldId="276"/>
            <ac:spMk id="3" creationId="{3F31BEDF-AAB9-44AD-8B40-9BEEBBC89D36}"/>
          </ac:spMkLst>
        </pc:spChg>
        <pc:spChg chg="mod">
          <ac:chgData name="Höglund Petra" userId="6f91ea8f-3095-4305-a7b0-59feae9b54dc" providerId="ADAL" clId="{76E8780F-A4DA-43E9-B026-8188AEB8E002}" dt="2021-02-22T08:20:55.374" v="7599" actId="14100"/>
          <ac:spMkLst>
            <pc:docMk/>
            <pc:sldMk cId="1681104992" sldId="276"/>
            <ac:spMk id="4" creationId="{78A78C30-03F6-443D-ADD6-EB941DA66FE5}"/>
          </ac:spMkLst>
        </pc:spChg>
      </pc:sldChg>
      <pc:sldChg chg="addSp modSp add modNotesTx">
        <pc:chgData name="Höglund Petra" userId="6f91ea8f-3095-4305-a7b0-59feae9b54dc" providerId="ADAL" clId="{76E8780F-A4DA-43E9-B026-8188AEB8E002}" dt="2021-02-22T08:40:54.299" v="8137" actId="20577"/>
        <pc:sldMkLst>
          <pc:docMk/>
          <pc:sldMk cId="3990342005" sldId="277"/>
        </pc:sldMkLst>
        <pc:spChg chg="mod">
          <ac:chgData name="Höglund Petra" userId="6f91ea8f-3095-4305-a7b0-59feae9b54dc" providerId="ADAL" clId="{76E8780F-A4DA-43E9-B026-8188AEB8E002}" dt="2021-02-22T07:33:20.181" v="4473" actId="20577"/>
          <ac:spMkLst>
            <pc:docMk/>
            <pc:sldMk cId="3990342005" sldId="277"/>
            <ac:spMk id="3" creationId="{758E1C6F-466E-4587-8BE1-0E816B55B82C}"/>
          </ac:spMkLst>
        </pc:spChg>
        <pc:spChg chg="mod">
          <ac:chgData name="Höglund Petra" userId="6f91ea8f-3095-4305-a7b0-59feae9b54dc" providerId="ADAL" clId="{76E8780F-A4DA-43E9-B026-8188AEB8E002}" dt="2021-02-22T08:39:20.672" v="8105" actId="113"/>
          <ac:spMkLst>
            <pc:docMk/>
            <pc:sldMk cId="3990342005" sldId="277"/>
            <ac:spMk id="4" creationId="{ECB8965C-2737-41F0-92A9-43CB5A890AFF}"/>
          </ac:spMkLst>
        </pc:spChg>
        <pc:spChg chg="add mod">
          <ac:chgData name="Höglund Petra" userId="6f91ea8f-3095-4305-a7b0-59feae9b54dc" providerId="ADAL" clId="{76E8780F-A4DA-43E9-B026-8188AEB8E002}" dt="2021-02-22T08:38:58.771" v="8102" actId="14100"/>
          <ac:spMkLst>
            <pc:docMk/>
            <pc:sldMk cId="3990342005" sldId="277"/>
            <ac:spMk id="5" creationId="{99694C60-8CC6-475A-A61E-DBDF6E223B17}"/>
          </ac:spMkLst>
        </pc:spChg>
      </pc:sldChg>
      <pc:sldChg chg="addSp modSp add modNotesTx">
        <pc:chgData name="Höglund Petra" userId="6f91ea8f-3095-4305-a7b0-59feae9b54dc" providerId="ADAL" clId="{76E8780F-A4DA-43E9-B026-8188AEB8E002}" dt="2021-02-22T08:41:02.328" v="8138" actId="14100"/>
        <pc:sldMkLst>
          <pc:docMk/>
          <pc:sldMk cId="2703437282" sldId="278"/>
        </pc:sldMkLst>
        <pc:spChg chg="mod">
          <ac:chgData name="Höglund Petra" userId="6f91ea8f-3095-4305-a7b0-59feae9b54dc" providerId="ADAL" clId="{76E8780F-A4DA-43E9-B026-8188AEB8E002}" dt="2021-02-22T08:21:16.638" v="7606" actId="14100"/>
          <ac:spMkLst>
            <pc:docMk/>
            <pc:sldMk cId="2703437282" sldId="278"/>
            <ac:spMk id="3" creationId="{3F31BEDF-AAB9-44AD-8B40-9BEEBBC89D36}"/>
          </ac:spMkLst>
        </pc:spChg>
        <pc:spChg chg="mod">
          <ac:chgData name="Höglund Petra" userId="6f91ea8f-3095-4305-a7b0-59feae9b54dc" providerId="ADAL" clId="{76E8780F-A4DA-43E9-B026-8188AEB8E002}" dt="2021-02-22T07:51:03.263" v="5534" actId="20577"/>
          <ac:spMkLst>
            <pc:docMk/>
            <pc:sldMk cId="2703437282" sldId="278"/>
            <ac:spMk id="4" creationId="{78A78C30-03F6-443D-ADD6-EB941DA66FE5}"/>
          </ac:spMkLst>
        </pc:spChg>
        <pc:spChg chg="add mod">
          <ac:chgData name="Höglund Petra" userId="6f91ea8f-3095-4305-a7b0-59feae9b54dc" providerId="ADAL" clId="{76E8780F-A4DA-43E9-B026-8188AEB8E002}" dt="2021-02-22T08:41:02.328" v="8138" actId="14100"/>
          <ac:spMkLst>
            <pc:docMk/>
            <pc:sldMk cId="2703437282" sldId="278"/>
            <ac:spMk id="5" creationId="{FB535EF3-D4E3-4C69-AB6A-3D0A25EAAE54}"/>
          </ac:spMkLst>
        </pc:spChg>
      </pc:sldChg>
    </pc:docChg>
  </pc:docChgLst>
  <pc:docChgLst>
    <pc:chgData name="Höglund Petra" userId="S::petra.hoglund@vaxjo.se::6f91ea8f-3095-4305-a7b0-59feae9b54dc" providerId="AD" clId="Web-{9573E57A-8610-FD73-C4E1-1CC334C5491B}"/>
    <pc:docChg chg="modSld">
      <pc:chgData name="Höglund Petra" userId="S::petra.hoglund@vaxjo.se::6f91ea8f-3095-4305-a7b0-59feae9b54dc" providerId="AD" clId="Web-{9573E57A-8610-FD73-C4E1-1CC334C5491B}" dt="2021-03-02T06:23:25.424" v="2"/>
      <pc:docMkLst>
        <pc:docMk/>
      </pc:docMkLst>
      <pc:sldChg chg="modNotes">
        <pc:chgData name="Höglund Petra" userId="S::petra.hoglund@vaxjo.se::6f91ea8f-3095-4305-a7b0-59feae9b54dc" providerId="AD" clId="Web-{9573E57A-8610-FD73-C4E1-1CC334C5491B}" dt="2021-03-02T06:23:25.424" v="2"/>
        <pc:sldMkLst>
          <pc:docMk/>
          <pc:sldMk cId="4126846370" sldId="267"/>
        </pc:sldMkLst>
      </pc:sldChg>
    </pc:docChg>
  </pc:docChgLst>
  <pc:docChgLst>
    <pc:chgData name="Höglund Petra" userId="S::petra.hoglund@vaxjo.se::6f91ea8f-3095-4305-a7b0-59feae9b54dc" providerId="AD" clId="Web-{1E2FB2D2-A1DB-3F8F-0823-C97FF931CC4C}"/>
    <pc:docChg chg="modSld">
      <pc:chgData name="Höglund Petra" userId="S::petra.hoglund@vaxjo.se::6f91ea8f-3095-4305-a7b0-59feae9b54dc" providerId="AD" clId="Web-{1E2FB2D2-A1DB-3F8F-0823-C97FF931CC4C}" dt="2021-02-18T15:36:44.953" v="116" actId="20577"/>
      <pc:docMkLst>
        <pc:docMk/>
      </pc:docMkLst>
      <pc:sldChg chg="modSp">
        <pc:chgData name="Höglund Petra" userId="S::petra.hoglund@vaxjo.se::6f91ea8f-3095-4305-a7b0-59feae9b54dc" providerId="AD" clId="Web-{1E2FB2D2-A1DB-3F8F-0823-C97FF931CC4C}" dt="2021-02-18T15:36:44.953" v="116" actId="20577"/>
        <pc:sldMkLst>
          <pc:docMk/>
          <pc:sldMk cId="3317266494" sldId="273"/>
        </pc:sldMkLst>
        <pc:spChg chg="mod">
          <ac:chgData name="Höglund Petra" userId="S::petra.hoglund@vaxjo.se::6f91ea8f-3095-4305-a7b0-59feae9b54dc" providerId="AD" clId="Web-{1E2FB2D2-A1DB-3F8F-0823-C97FF931CC4C}" dt="2021-02-18T15:36:44.953" v="116" actId="20577"/>
          <ac:spMkLst>
            <pc:docMk/>
            <pc:sldMk cId="3317266494" sldId="273"/>
            <ac:spMk id="4" creationId="{36862332-73CD-433D-BC1E-444E428D758C}"/>
          </ac:spMkLst>
        </pc:spChg>
      </pc:sldChg>
    </pc:docChg>
  </pc:docChgLst>
  <pc:docChgLst>
    <pc:chgData name="Höglund Petra" userId="6f91ea8f-3095-4305-a7b0-59feae9b54dc" providerId="ADAL" clId="{FCA04D26-1D20-43D0-B8E8-75357E4F50AA}"/>
    <pc:docChg chg="modSld">
      <pc:chgData name="Höglund Petra" userId="6f91ea8f-3095-4305-a7b0-59feae9b54dc" providerId="ADAL" clId="{FCA04D26-1D20-43D0-B8E8-75357E4F50AA}" dt="2021-02-18T08:56:18.903" v="2" actId="20577"/>
      <pc:docMkLst>
        <pc:docMk/>
      </pc:docMkLst>
      <pc:sldChg chg="modSp">
        <pc:chgData name="Höglund Petra" userId="6f91ea8f-3095-4305-a7b0-59feae9b54dc" providerId="ADAL" clId="{FCA04D26-1D20-43D0-B8E8-75357E4F50AA}" dt="2021-02-18T08:56:18.903" v="2" actId="20577"/>
        <pc:sldMkLst>
          <pc:docMk/>
          <pc:sldMk cId="2551468530" sldId="265"/>
        </pc:sldMkLst>
        <pc:spChg chg="mod">
          <ac:chgData name="Höglund Petra" userId="6f91ea8f-3095-4305-a7b0-59feae9b54dc" providerId="ADAL" clId="{FCA04D26-1D20-43D0-B8E8-75357E4F50AA}" dt="2021-02-18T08:56:18.903" v="2" actId="20577"/>
          <ac:spMkLst>
            <pc:docMk/>
            <pc:sldMk cId="2551468530" sldId="265"/>
            <ac:spMk id="4" creationId="{32B426AB-6F56-4780-909F-6FD85FA32E50}"/>
          </ac:spMkLst>
        </pc:spChg>
      </pc:sldChg>
    </pc:docChg>
  </pc:docChgLst>
  <pc:docChgLst>
    <pc:chgData name="Höglund Petra" userId="S::petra.hoglund@vaxjo.se::6f91ea8f-3095-4305-a7b0-59feae9b54dc" providerId="AD" clId="Web-{59EA1A02-0140-94F7-305C-47F7ED5B1E29}"/>
    <pc:docChg chg="modSld">
      <pc:chgData name="Höglund Petra" userId="S::petra.hoglund@vaxjo.se::6f91ea8f-3095-4305-a7b0-59feae9b54dc" providerId="AD" clId="Web-{59EA1A02-0140-94F7-305C-47F7ED5B1E29}" dt="2021-02-25T11:19:30.606" v="0"/>
      <pc:docMkLst>
        <pc:docMk/>
      </pc:docMkLst>
      <pc:sldChg chg="delSp">
        <pc:chgData name="Höglund Petra" userId="S::petra.hoglund@vaxjo.se::6f91ea8f-3095-4305-a7b0-59feae9b54dc" providerId="AD" clId="Web-{59EA1A02-0140-94F7-305C-47F7ED5B1E29}" dt="2021-02-25T11:19:30.606" v="0"/>
        <pc:sldMkLst>
          <pc:docMk/>
          <pc:sldMk cId="2703437282" sldId="278"/>
        </pc:sldMkLst>
        <pc:spChg chg="del">
          <ac:chgData name="Höglund Petra" userId="S::petra.hoglund@vaxjo.se::6f91ea8f-3095-4305-a7b0-59feae9b54dc" providerId="AD" clId="Web-{59EA1A02-0140-94F7-305C-47F7ED5B1E29}" dt="2021-02-25T11:19:30.606" v="0"/>
          <ac:spMkLst>
            <pc:docMk/>
            <pc:sldMk cId="2703437282" sldId="278"/>
            <ac:spMk id="5" creationId="{FB535EF3-D4E3-4C69-AB6A-3D0A25EAAE54}"/>
          </ac:spMkLst>
        </pc:spChg>
      </pc:sldChg>
    </pc:docChg>
  </pc:docChgLst>
  <pc:docChgLst>
    <pc:chgData name="Höglund Petra" userId="S::petra.hoglund@vaxjo.se::6f91ea8f-3095-4305-a7b0-59feae9b54dc" providerId="AD" clId="Web-{3ABD0FE4-8195-776C-AB5D-818A0FFF56C2}"/>
    <pc:docChg chg="modSld">
      <pc:chgData name="Höglund Petra" userId="S::petra.hoglund@vaxjo.se::6f91ea8f-3095-4305-a7b0-59feae9b54dc" providerId="AD" clId="Web-{3ABD0FE4-8195-776C-AB5D-818A0FFF56C2}" dt="2021-03-01T06:46:34.407" v="1"/>
      <pc:docMkLst>
        <pc:docMk/>
      </pc:docMkLst>
      <pc:sldChg chg="modNotes">
        <pc:chgData name="Höglund Petra" userId="S::petra.hoglund@vaxjo.se::6f91ea8f-3095-4305-a7b0-59feae9b54dc" providerId="AD" clId="Web-{3ABD0FE4-8195-776C-AB5D-818A0FFF56C2}" dt="2021-03-01T06:46:34.407" v="1"/>
        <pc:sldMkLst>
          <pc:docMk/>
          <pc:sldMk cId="1681104992" sldId="27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CC9B5F59-95DD-4D3B-8BC7-4E1A598C05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2D31000-B377-43F5-B823-5A4D6A0A8B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27D75-69EC-4C6C-BCA4-C9A7F8E69D1C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0ECBA-8551-416B-B2A7-DB59A16AE7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448C6E5-BEA5-4966-8AF0-D27CEDCA33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03FDA-AEFA-4A5A-8AAF-D5121EF1B8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5734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A3BE2-6619-46AA-90E0-759652E66929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BF2EB-CDEC-4089-A49E-0CC3CFFA90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5151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301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Information: Anpassas till ålder, mognad och individuella förutsättningar. Den som lämnar informationen ska så långt det är möjligt försäkra sig om att barnet förstått informationen. </a:t>
            </a:r>
          </a:p>
          <a:p>
            <a:r>
              <a:rPr lang="sv-SE" sz="1200" dirty="0"/>
              <a:t>Samtala: Nu vid utredning. </a:t>
            </a:r>
          </a:p>
          <a:p>
            <a:r>
              <a:rPr lang="sv-SE" sz="1200" dirty="0"/>
              <a:t>Beakta relationerna – syskon särskilt viktiga. </a:t>
            </a:r>
          </a:p>
          <a:p>
            <a:r>
              <a:rPr lang="sv-SE" sz="1200" dirty="0"/>
              <a:t>Uppföljning: utan insats, efter placering upphört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659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När jämlikhetsmålet infördes var jämlikhetspolitiken relativt outvecklad – sedan dess har jämställdhetsfrågan blivit allt mer central. </a:t>
            </a:r>
          </a:p>
          <a:p>
            <a:r>
              <a:rPr lang="sv-SE" dirty="0"/>
              <a:t>Socialtjänsten behöver arbeta för att främja båda. Understryker att jämlikhet i vissa avseenden inte får uppnås på bekostnad av jämställdheten. </a:t>
            </a:r>
          </a:p>
          <a:p>
            <a:r>
              <a:rPr lang="sv-SE" dirty="0"/>
              <a:t>Utredningen anser att </a:t>
            </a:r>
            <a:r>
              <a:rPr lang="sv-SE" dirty="0" err="1"/>
              <a:t>soc</a:t>
            </a:r>
            <a:r>
              <a:rPr lang="sv-SE" dirty="0"/>
              <a:t> i första hand ska arbeta med…</a:t>
            </a:r>
          </a:p>
          <a:p>
            <a:r>
              <a:rPr lang="sv-SE" b="1" dirty="0"/>
              <a:t>EMOJI </a:t>
            </a:r>
            <a:r>
              <a:rPr lang="sv-SE" b="0" dirty="0"/>
              <a:t>(lyfts i några remissvar)</a:t>
            </a:r>
            <a:endParaRPr lang="sv-SE" b="1" dirty="0"/>
          </a:p>
          <a:p>
            <a:endParaRPr lang="sv-SE" dirty="0"/>
          </a:p>
          <a:p>
            <a:pPr algn="l"/>
            <a:r>
              <a:rPr lang="sv-SE" sz="1200" u="none" dirty="0"/>
              <a:t>Fördjupad beskrivning och analys av aspekter av genusbias inom socialtjänstens område – uppdrag till lämplig myndighet.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085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200" dirty="0"/>
              <a:t>Uppdrag att analysera hur äldreomsorgen bör regleras – SoL eller särskild lagstiftning.</a:t>
            </a:r>
            <a:endParaRPr lang="sv-SE" sz="1200" b="1" dirty="0"/>
          </a:p>
          <a:p>
            <a:r>
              <a:rPr lang="sv-SE" dirty="0"/>
              <a:t>Idén om särskild lagstiftning är inte ny – olika förslag har förespråkat olika lösningar genom åren.</a:t>
            </a:r>
          </a:p>
          <a:p>
            <a:r>
              <a:rPr lang="sv-SE" dirty="0"/>
              <a:t>Helhetssyn: Även andra behov – tex vård av närstående, våldsutsatthet, missbruks- och beroendeproblematik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/>
              <a:t>Bubbla</a:t>
            </a:r>
            <a:r>
              <a:rPr lang="sv-SE" b="1" dirty="0"/>
              <a:t>: </a:t>
            </a:r>
            <a:r>
              <a:rPr lang="sv-SE" dirty="0">
                <a:solidFill>
                  <a:schemeClr val="tx1"/>
                </a:solidFill>
              </a:rPr>
              <a:t>Krävs fortsatt arbete för stärkt social omsorg och tillgång till sammanhållen vård och omsorg för äldre. Fokus på…</a:t>
            </a:r>
          </a:p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1867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 </a:t>
            </a:r>
            <a:r>
              <a:rPr lang="sv-S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utr</a:t>
            </a: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bör även ta ställning till vilken behörighet som </a:t>
            </a:r>
            <a:r>
              <a:rPr lang="sv-S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</a:t>
            </a: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ska krävas för att fatta olika beslut inom soc.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939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* Har inte läst alla – är inte bara de inom parentes som lämnat de synpunkterna</a:t>
            </a:r>
          </a:p>
          <a:p>
            <a:r>
              <a:rPr lang="sv-SE" sz="1200" dirty="0"/>
              <a:t>* Tex föräldrastödsprogram, som man menar har stöd i forskning o praktik</a:t>
            </a:r>
          </a:p>
          <a:p>
            <a:r>
              <a:rPr lang="sv-SE" sz="1200" dirty="0"/>
              <a:t>* Syften HVB: uppnå nykterhet i kontrollerad miljö, förbereda för fördjupad behandling på hemmaplan, fördjupad utredning för bakomliggande faktorer till missbruket, behandling av missbruket, behandling av samsjuklighet mm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420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Samhällsplaneringen</a:t>
            </a:r>
          </a:p>
          <a:p>
            <a:pPr marL="171450" indent="-171450">
              <a:buFontTx/>
              <a:buChar char="-"/>
            </a:pPr>
            <a:r>
              <a:rPr lang="sv-SE" b="0" dirty="0"/>
              <a:t>Kunskapsfrågan stärks och utreds</a:t>
            </a:r>
          </a:p>
          <a:p>
            <a:pPr marL="171450" indent="-171450">
              <a:buFontTx/>
              <a:buChar char="-"/>
            </a:pPr>
            <a:r>
              <a:rPr lang="sv-SE" b="0" dirty="0"/>
              <a:t>Förtydliga villkoren för hur kunskap om sociala förhållanden kan komma </a:t>
            </a:r>
            <a:r>
              <a:rPr lang="sv-SE" dirty="0"/>
              <a:t>till användning</a:t>
            </a:r>
            <a:endParaRPr lang="sv-SE" b="0" dirty="0"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sv-SE" b="0" dirty="0"/>
              <a:t>Skrivningen om delaktighet skärps</a:t>
            </a:r>
          </a:p>
          <a:p>
            <a:pPr marL="171450" indent="-171450">
              <a:buFontTx/>
              <a:buChar char="-"/>
            </a:pPr>
            <a:r>
              <a:rPr lang="sv-SE" b="0" dirty="0"/>
              <a:t>Socialtjänsten ges ett tydligt uppdrag att involvera berörda o stödja utvecklingen av </a:t>
            </a:r>
            <a:r>
              <a:rPr lang="sv-SE" b="0" dirty="0" err="1"/>
              <a:t>participatoriska</a:t>
            </a:r>
            <a:r>
              <a:rPr lang="sv-SE" b="0" dirty="0"/>
              <a:t> former</a:t>
            </a:r>
          </a:p>
          <a:p>
            <a:pPr marL="171450" indent="-171450">
              <a:buFontTx/>
              <a:buChar char="-"/>
            </a:pPr>
            <a:r>
              <a:rPr lang="sv-SE" b="0" dirty="0"/>
              <a:t>Förtydliga socialtjänstens åtagande o mandat </a:t>
            </a:r>
          </a:p>
          <a:p>
            <a:pPr marL="0" indent="0">
              <a:buFontTx/>
              <a:buNone/>
            </a:pPr>
            <a:endParaRPr lang="sv-SE" b="0" dirty="0"/>
          </a:p>
          <a:p>
            <a:pPr marL="0" indent="0">
              <a:buFontTx/>
              <a:buNone/>
            </a:pPr>
            <a:r>
              <a:rPr lang="sv-SE" b="1" dirty="0"/>
              <a:t>Roll</a:t>
            </a:r>
          </a:p>
          <a:p>
            <a:pPr marL="0" indent="0">
              <a:buFontTx/>
              <a:buNone/>
            </a:pPr>
            <a:r>
              <a:rPr lang="sv-SE" b="0" dirty="0"/>
              <a:t>- Kopplat till kunskapsbaserad socialtjänst – professionen har erfarenheten o kunskapen</a:t>
            </a:r>
          </a:p>
          <a:p>
            <a:pPr marL="171450" indent="-171450">
              <a:buFontTx/>
              <a:buChar char="-"/>
            </a:pPr>
            <a:endParaRPr lang="sv-SE" b="0" dirty="0"/>
          </a:p>
          <a:p>
            <a:pPr marL="0" indent="0">
              <a:buFontTx/>
              <a:buNone/>
            </a:pPr>
            <a:r>
              <a:rPr lang="sv-SE" b="1" dirty="0"/>
              <a:t>Samtal barn</a:t>
            </a:r>
          </a:p>
          <a:p>
            <a:pPr marL="0" indent="0">
              <a:buFontTx/>
              <a:buNone/>
            </a:pPr>
            <a:r>
              <a:rPr lang="sv-SE" b="0" dirty="0"/>
              <a:t>- </a:t>
            </a:r>
            <a:r>
              <a:rPr lang="sv-SE" sz="1200" dirty="0"/>
              <a:t>JO har uttalat att det ofta är olämpligt att socialtjänsten söker upp barn på förskola/skola för samtal. </a:t>
            </a:r>
            <a:endParaRPr lang="sv-SE" b="0" dirty="0"/>
          </a:p>
          <a:p>
            <a:pPr marL="171450" indent="-171450">
              <a:buFontTx/>
              <a:buChar char="-"/>
            </a:pPr>
            <a:endParaRPr lang="sv-SE" b="0" dirty="0"/>
          </a:p>
          <a:p>
            <a:pPr marL="0" indent="0">
              <a:buFontTx/>
              <a:buNone/>
            </a:pPr>
            <a:r>
              <a:rPr lang="sv-SE" b="1" dirty="0"/>
              <a:t>Statistik</a:t>
            </a:r>
          </a:p>
          <a:p>
            <a:pPr marL="171450" indent="-171450">
              <a:buFontTx/>
              <a:buChar char="-"/>
            </a:pPr>
            <a:r>
              <a:rPr lang="sv-SE" b="0" dirty="0"/>
              <a:t>Flera brister i nationella statistiken.</a:t>
            </a:r>
          </a:p>
          <a:p>
            <a:pPr marL="171450" indent="-171450">
              <a:buFontTx/>
              <a:buChar char="-"/>
            </a:pPr>
            <a:r>
              <a:rPr lang="sv-SE" b="0" dirty="0"/>
              <a:t>Ex: </a:t>
            </a:r>
            <a:r>
              <a:rPr lang="sv-SE" sz="1200" dirty="0"/>
              <a:t>Under pandemin saknas nationell statistik över om tex våld mot kvinnor ökat. </a:t>
            </a: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8542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1158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 delarna innebär i detalj manifesteras genom förslagen.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935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159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Grupperna – inte velat plocka bort helt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för risk att de skulle falla ur socialtjänstens målgrupper. Dock begränsande att bara se till de nu omnämnda – flera grupper har tillkommit.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Gynnande beslut vid väsentligt ändrade förhållanden som kan hänföras till den enskilde.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325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Kan inte se förslagen var för sig – kompletterar.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875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Förebyggande: Har även varit en intention i nuvarande lagstiftning – men hamnat i skymundan. Idag ligger fokus vid att handlägga problem när de redan har uppstått.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7988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Samhällsplanering: Säger egentligen inte konkret om </a:t>
            </a:r>
            <a:r>
              <a:rPr lang="sv-SE" dirty="0" err="1"/>
              <a:t>hur:et</a:t>
            </a:r>
            <a:r>
              <a:rPr lang="sv-SE" dirty="0"/>
              <a:t>. Ger några förslag, </a:t>
            </a:r>
            <a:r>
              <a:rPr lang="sv-SE" dirty="0" err="1"/>
              <a:t>bla</a:t>
            </a:r>
            <a:r>
              <a:rPr lang="sv-SE" dirty="0"/>
              <a:t> att det ska kopplas ihop med annan planering (tex bostadsförsörjning), långsiktiga kostnadseffekter, områdesbeskrivningar (mycket finns med i </a:t>
            </a:r>
            <a:r>
              <a:rPr lang="sv-SE" dirty="0" err="1"/>
              <a:t>prop</a:t>
            </a:r>
            <a:r>
              <a:rPr lang="sv-SE" dirty="0"/>
              <a:t> till nuvarande lag)</a:t>
            </a:r>
          </a:p>
          <a:p>
            <a:endParaRPr lang="sv-SE" dirty="0"/>
          </a:p>
          <a:p>
            <a:r>
              <a:rPr lang="sv-SE" dirty="0"/>
              <a:t>Planera insatser: Övergripande behov av insatser – inte i det enskilda fallet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829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Uppföljning</a:t>
            </a:r>
          </a:p>
          <a:p>
            <a:r>
              <a:rPr lang="sv-SE" dirty="0"/>
              <a:t>Individuell: Löpande beskriva och mäta den enskildes problem och behov, insatser och resultat. Idealt före och efter insats. Kan användas i individens insats.</a:t>
            </a:r>
          </a:p>
          <a:p>
            <a:r>
              <a:rPr lang="sv-SE" dirty="0"/>
              <a:t>Verksamhet: Sammanställa från individ till gruppnivå – analysera för verksamhetsutveckling. Kunskap om brukare som grupp, resultat av verksamheternas insatser m.m. Övergripande kvalitetskrav. </a:t>
            </a:r>
          </a:p>
          <a:p>
            <a:r>
              <a:rPr lang="sv-SE" dirty="0"/>
              <a:t>Nationell: T.ex. officiell statistik inom socialtjänsten, Öppna jämförelser. Delar av individ- och verksamhetsuppföljningen. </a:t>
            </a:r>
          </a:p>
          <a:p>
            <a:endParaRPr lang="sv-SE" dirty="0"/>
          </a:p>
          <a:p>
            <a:r>
              <a:rPr lang="sv-SE" b="1" dirty="0"/>
              <a:t>Socialtjänstdataregister</a:t>
            </a:r>
          </a:p>
          <a:p>
            <a:r>
              <a:rPr lang="sv-SE" b="0" dirty="0"/>
              <a:t>Idag stora brister i nationell statistik. </a:t>
            </a:r>
          </a:p>
          <a:p>
            <a:r>
              <a:rPr lang="sv-SE" b="0" dirty="0"/>
              <a:t>Socialstyrelsen hantera detta.</a:t>
            </a:r>
          </a:p>
          <a:p>
            <a:r>
              <a:rPr lang="sv-SE" b="0" dirty="0"/>
              <a:t>Mer komplexa analyser med personnummer.</a:t>
            </a:r>
          </a:p>
          <a:p>
            <a:r>
              <a:rPr lang="sv-SE" b="0" dirty="0"/>
              <a:t>Krav på att vi kan leverera den typen av uppg.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3572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Utan utredning och bedömning - n</a:t>
            </a:r>
            <a:r>
              <a:rPr lang="sv-SE" sz="1200" dirty="0"/>
              <a:t>är enskild är motiverad</a:t>
            </a:r>
          </a:p>
          <a:p>
            <a:r>
              <a:rPr lang="sv-SE" sz="1200" dirty="0"/>
              <a:t>Kan rikta insatserna mot vissa målgrupper. </a:t>
            </a:r>
          </a:p>
          <a:p>
            <a:endParaRPr lang="sv-SE" sz="1200" dirty="0"/>
          </a:p>
          <a:p>
            <a:r>
              <a:rPr lang="sv-SE" sz="1200" dirty="0"/>
              <a:t>Ej myndighetsutövning – öppnar upp för andra aktörer. Utförare ska informera om möjligheten att ansöka om bistånd.</a:t>
            </a:r>
          </a:p>
          <a:p>
            <a:br>
              <a:rPr lang="sv-SE" sz="1200" dirty="0">
                <a:cs typeface="+mn-lt"/>
              </a:rPr>
            </a:br>
            <a:r>
              <a:rPr lang="sv-SE" sz="1200" dirty="0"/>
              <a:t>Undantag dok: anonymitet är en förutsättning för att nå målgruppen. Dokumentera anonymt – men likväl dokumentera. Behöver ej dok rådgivning, information och vissa verksamheter så som träffpunkter. Dok som krävs för att följa upp verksamheten kan ej undantas. </a:t>
            </a:r>
            <a:br>
              <a:rPr lang="sv-SE" sz="1200" dirty="0">
                <a:cs typeface="+mn-lt"/>
              </a:rPr>
            </a:br>
            <a:r>
              <a:rPr lang="sv-SE" dirty="0"/>
              <a:t> </a:t>
            </a:r>
          </a:p>
          <a:p>
            <a:r>
              <a:rPr lang="sv-SE" dirty="0"/>
              <a:t>Vård av </a:t>
            </a:r>
            <a:r>
              <a:rPr lang="sv-SE" b="1" dirty="0"/>
              <a:t>barn </a:t>
            </a:r>
            <a:r>
              <a:rPr lang="sv-SE" b="0" dirty="0"/>
              <a:t>– vuxna kan få utan prövning. Gäller även skyddat boende och korttidsboende (utan prövning).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BF2EB-CDEC-4089-A49E-0CC3CFFA907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782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16BD3B-8998-4474-8135-AF909C260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069" y="267784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FBC50F6-5581-4B27-8CB3-A6491DCDF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069" y="2655384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D6AEC0-02C2-4B82-832B-3D66A9B0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C06C61-4A79-4642-8BF4-4E63ADF85E7E}" type="datetimeFigureOut">
              <a:rPr lang="sv-SE" smtClean="0"/>
              <a:pPr/>
              <a:t>2021-03-01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DFF23C-A6C6-4730-A5DA-2CC976C3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C7E42E-4B0D-4DE1-A164-852FE922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EF9FA2-F137-4B9A-A308-AEEF49F744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93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ågrät bild med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07EED43E-842D-4052-8D46-1187F216AA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349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4989" y="3814763"/>
            <a:ext cx="7639050" cy="8653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7225" y="5070475"/>
            <a:ext cx="7680325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80096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drät bild med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52378" y="697491"/>
            <a:ext cx="6168689" cy="8653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4614" y="1953203"/>
            <a:ext cx="6202019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2B0C10-E65B-43E1-A662-E55494C735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21263" cy="685641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43067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7953213-C591-46CE-B167-643637BC93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900000"/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Skriv ditt innehåll här…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</p:spTree>
    <p:extLst>
      <p:ext uri="{BB962C8B-B14F-4D97-AF65-F5344CB8AC3E}">
        <p14:creationId xmlns:p14="http://schemas.microsoft.com/office/powerpoint/2010/main" val="1144175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D6AEC0-02C2-4B82-832B-3D66A9B0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6C61-4A79-4642-8BF4-4E63ADF85E7E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DFF23C-A6C6-4730-A5DA-2CC976C3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C7E42E-4B0D-4DE1-A164-852FE922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9FA2-F137-4B9A-A308-AEEF49F744D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DD209519-22B6-49FC-B4DA-6357F4C4B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069" y="267784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40735D63-0185-49CC-B154-E4B561A92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069" y="2655384"/>
            <a:ext cx="9144000" cy="1655762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2083873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7953213-C591-46CE-B167-643637BC93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900000"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Skriv ditt innehåll här…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FBB9AF85-8C2F-409F-B52C-87C90CDED0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991170"/>
            <a:ext cx="9956800" cy="4314591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/>
            </a:lvl3pPr>
            <a:lvl4pPr>
              <a:lnSpc>
                <a:spcPct val="130000"/>
              </a:lnSpc>
              <a:defRPr/>
            </a:lvl4pPr>
            <a:lvl5pPr>
              <a:lnSpc>
                <a:spcPct val="13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97308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täck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ACF7CB6-82CF-4146-8B65-6E3DED3A8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403"/>
            <a:ext cx="12191998" cy="6856285"/>
          </a:xfrm>
          <a:prstGeom prst="rect">
            <a:avLst/>
          </a:prstGeom>
        </p:spPr>
      </p:pic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B5B2693-2320-4102-9206-ED0191946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2885" y="-19455"/>
            <a:ext cx="12281486" cy="6884747"/>
          </a:xfrm>
          <a:custGeom>
            <a:avLst/>
            <a:gdLst>
              <a:gd name="connsiteX0" fmla="*/ 0 w 12192000"/>
              <a:gd name="connsiteY0" fmla="*/ 0 h 5956300"/>
              <a:gd name="connsiteX1" fmla="*/ 12192000 w 12192000"/>
              <a:gd name="connsiteY1" fmla="*/ 0 h 5956300"/>
              <a:gd name="connsiteX2" fmla="*/ 12192000 w 12192000"/>
              <a:gd name="connsiteY2" fmla="*/ 5956300 h 5956300"/>
              <a:gd name="connsiteX3" fmla="*/ 0 w 12192000"/>
              <a:gd name="connsiteY3" fmla="*/ 5956300 h 5956300"/>
              <a:gd name="connsiteX4" fmla="*/ 0 w 12192000"/>
              <a:gd name="connsiteY4" fmla="*/ 0 h 5956300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8682446 w 12192000"/>
              <a:gd name="connsiteY3" fmla="*/ 5956663 h 5956663"/>
              <a:gd name="connsiteX4" fmla="*/ 0 w 12192000"/>
              <a:gd name="connsiteY4" fmla="*/ 5956300 h 5956663"/>
              <a:gd name="connsiteX5" fmla="*/ 0 w 12192000"/>
              <a:gd name="connsiteY5" fmla="*/ 0 h 5956663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10737669 w 12192000"/>
              <a:gd name="connsiteY3" fmla="*/ 5956663 h 5956663"/>
              <a:gd name="connsiteX4" fmla="*/ 8682446 w 12192000"/>
              <a:gd name="connsiteY4" fmla="*/ 5956663 h 5956663"/>
              <a:gd name="connsiteX5" fmla="*/ 0 w 12192000"/>
              <a:gd name="connsiteY5" fmla="*/ 5956300 h 5956663"/>
              <a:gd name="connsiteX6" fmla="*/ 0 w 12192000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682446 w 12209417"/>
              <a:gd name="connsiteY4" fmla="*/ 5956663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125098 w 12209417"/>
              <a:gd name="connsiteY4" fmla="*/ 5947954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144000 w 12209417"/>
              <a:gd name="connsiteY4" fmla="*/ 5956663 h 5956663"/>
              <a:gd name="connsiteX5" fmla="*/ 8125098 w 12209417"/>
              <a:gd name="connsiteY5" fmla="*/ 5947954 h 5956663"/>
              <a:gd name="connsiteX6" fmla="*/ 0 w 12209417"/>
              <a:gd name="connsiteY6" fmla="*/ 5956300 h 5956663"/>
              <a:gd name="connsiteX7" fmla="*/ 0 w 12209417"/>
              <a:gd name="connsiteY7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901646 w 12209417"/>
              <a:gd name="connsiteY4" fmla="*/ 5956663 h 5956663"/>
              <a:gd name="connsiteX5" fmla="*/ 9144000 w 12209417"/>
              <a:gd name="connsiteY5" fmla="*/ 5956663 h 5956663"/>
              <a:gd name="connsiteX6" fmla="*/ 8125098 w 12209417"/>
              <a:gd name="connsiteY6" fmla="*/ 5947954 h 5956663"/>
              <a:gd name="connsiteX7" fmla="*/ 0 w 12209417"/>
              <a:gd name="connsiteY7" fmla="*/ 5956300 h 5956663"/>
              <a:gd name="connsiteX8" fmla="*/ 0 w 12209417"/>
              <a:gd name="connsiteY8" fmla="*/ 0 h 5956663"/>
              <a:gd name="connsiteX0" fmla="*/ 0 w 12209417"/>
              <a:gd name="connsiteY0" fmla="*/ 0 h 6888480"/>
              <a:gd name="connsiteX1" fmla="*/ 12192000 w 12209417"/>
              <a:gd name="connsiteY1" fmla="*/ 0 h 6888480"/>
              <a:gd name="connsiteX2" fmla="*/ 12209417 w 12209417"/>
              <a:gd name="connsiteY2" fmla="*/ 4493260 h 6888480"/>
              <a:gd name="connsiteX3" fmla="*/ 10737669 w 12209417"/>
              <a:gd name="connsiteY3" fmla="*/ 5956663 h 6888480"/>
              <a:gd name="connsiteX4" fmla="*/ 9901646 w 12209417"/>
              <a:gd name="connsiteY4" fmla="*/ 5956663 h 6888480"/>
              <a:gd name="connsiteX5" fmla="*/ 9083040 w 12209417"/>
              <a:gd name="connsiteY5" fmla="*/ 6888480 h 6888480"/>
              <a:gd name="connsiteX6" fmla="*/ 8125098 w 12209417"/>
              <a:gd name="connsiteY6" fmla="*/ 5947954 h 6888480"/>
              <a:gd name="connsiteX7" fmla="*/ 0 w 12209417"/>
              <a:gd name="connsiteY7" fmla="*/ 5956300 h 6888480"/>
              <a:gd name="connsiteX8" fmla="*/ 0 w 12209417"/>
              <a:gd name="connsiteY8" fmla="*/ 0 h 6888480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25098 w 12209417"/>
              <a:gd name="connsiteY6" fmla="*/ 5947954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44692 w 12209417"/>
              <a:gd name="connsiteY6" fmla="*/ 5961017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8144692 w 12209417"/>
              <a:gd name="connsiteY7" fmla="*/ 5961017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35194 w 12209417"/>
              <a:gd name="connsiteY5" fmla="*/ 6861899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45 w 12238645"/>
              <a:gd name="connsiteY0" fmla="*/ 0 h 6884747"/>
              <a:gd name="connsiteX1" fmla="*/ 12221228 w 12238645"/>
              <a:gd name="connsiteY1" fmla="*/ 19456 h 6884747"/>
              <a:gd name="connsiteX2" fmla="*/ 12238645 w 12238645"/>
              <a:gd name="connsiteY2" fmla="*/ 4512716 h 6884747"/>
              <a:gd name="connsiteX3" fmla="*/ 10766897 w 12238645"/>
              <a:gd name="connsiteY3" fmla="*/ 5976119 h 6884747"/>
              <a:gd name="connsiteX4" fmla="*/ 9854876 w 12238645"/>
              <a:gd name="connsiteY4" fmla="*/ 6884747 h 6884747"/>
              <a:gd name="connsiteX5" fmla="*/ 9061344 w 12238645"/>
              <a:gd name="connsiteY5" fmla="*/ 6884434 h 6884747"/>
              <a:gd name="connsiteX6" fmla="*/ 8278796 w 12238645"/>
              <a:gd name="connsiteY6" fmla="*/ 6094785 h 6884747"/>
              <a:gd name="connsiteX7" fmla="*/ 7797085 w 12238645"/>
              <a:gd name="connsiteY7" fmla="*/ 5993536 h 6884747"/>
              <a:gd name="connsiteX8" fmla="*/ 25252 w 12238645"/>
              <a:gd name="connsiteY8" fmla="*/ 5991659 h 6884747"/>
              <a:gd name="connsiteX9" fmla="*/ 45 w 12238645"/>
              <a:gd name="connsiteY9" fmla="*/ 0 h 6884747"/>
              <a:gd name="connsiteX0" fmla="*/ 45 w 12251345"/>
              <a:gd name="connsiteY0" fmla="*/ 0 h 6884747"/>
              <a:gd name="connsiteX1" fmla="*/ 12250411 w 12251345"/>
              <a:gd name="connsiteY1" fmla="*/ 29184 h 6884747"/>
              <a:gd name="connsiteX2" fmla="*/ 12238645 w 12251345"/>
              <a:gd name="connsiteY2" fmla="*/ 4512716 h 6884747"/>
              <a:gd name="connsiteX3" fmla="*/ 10766897 w 12251345"/>
              <a:gd name="connsiteY3" fmla="*/ 5976119 h 6884747"/>
              <a:gd name="connsiteX4" fmla="*/ 9854876 w 12251345"/>
              <a:gd name="connsiteY4" fmla="*/ 6884747 h 6884747"/>
              <a:gd name="connsiteX5" fmla="*/ 9061344 w 12251345"/>
              <a:gd name="connsiteY5" fmla="*/ 6884434 h 6884747"/>
              <a:gd name="connsiteX6" fmla="*/ 8278796 w 12251345"/>
              <a:gd name="connsiteY6" fmla="*/ 6094785 h 6884747"/>
              <a:gd name="connsiteX7" fmla="*/ 7797085 w 12251345"/>
              <a:gd name="connsiteY7" fmla="*/ 5993536 h 6884747"/>
              <a:gd name="connsiteX8" fmla="*/ 25252 w 12251345"/>
              <a:gd name="connsiteY8" fmla="*/ 5991659 h 6884747"/>
              <a:gd name="connsiteX9" fmla="*/ 45 w 12251345"/>
              <a:gd name="connsiteY9" fmla="*/ 0 h 6884747"/>
              <a:gd name="connsiteX0" fmla="*/ 45 w 12267828"/>
              <a:gd name="connsiteY0" fmla="*/ 0 h 6884747"/>
              <a:gd name="connsiteX1" fmla="*/ 12250411 w 12267828"/>
              <a:gd name="connsiteY1" fmla="*/ 29184 h 6884747"/>
              <a:gd name="connsiteX2" fmla="*/ 12267828 w 12267828"/>
              <a:gd name="connsiteY2" fmla="*/ 4493261 h 6884747"/>
              <a:gd name="connsiteX3" fmla="*/ 10766897 w 12267828"/>
              <a:gd name="connsiteY3" fmla="*/ 5976119 h 6884747"/>
              <a:gd name="connsiteX4" fmla="*/ 9854876 w 12267828"/>
              <a:gd name="connsiteY4" fmla="*/ 6884747 h 6884747"/>
              <a:gd name="connsiteX5" fmla="*/ 9061344 w 12267828"/>
              <a:gd name="connsiteY5" fmla="*/ 6884434 h 6884747"/>
              <a:gd name="connsiteX6" fmla="*/ 8278796 w 12267828"/>
              <a:gd name="connsiteY6" fmla="*/ 6094785 h 6884747"/>
              <a:gd name="connsiteX7" fmla="*/ 7797085 w 12267828"/>
              <a:gd name="connsiteY7" fmla="*/ 5993536 h 6884747"/>
              <a:gd name="connsiteX8" fmla="*/ 25252 w 12267828"/>
              <a:gd name="connsiteY8" fmla="*/ 5991659 h 6884747"/>
              <a:gd name="connsiteX9" fmla="*/ 45 w 12267828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61456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81486" h="6884747">
                <a:moveTo>
                  <a:pt x="13703" y="0"/>
                </a:moveTo>
                <a:lnTo>
                  <a:pt x="12264069" y="29184"/>
                </a:lnTo>
                <a:cubicBezTo>
                  <a:pt x="12269875" y="1526937"/>
                  <a:pt x="12275680" y="2963703"/>
                  <a:pt x="12281486" y="4461456"/>
                </a:cubicBezTo>
                <a:lnTo>
                  <a:pt x="10780555" y="5976119"/>
                </a:lnTo>
                <a:lnTo>
                  <a:pt x="9868534" y="6884747"/>
                </a:lnTo>
                <a:lnTo>
                  <a:pt x="9075002" y="6884434"/>
                </a:lnTo>
                <a:lnTo>
                  <a:pt x="8292454" y="6094785"/>
                </a:lnTo>
                <a:cubicBezTo>
                  <a:pt x="8143752" y="5971537"/>
                  <a:pt x="8284681" y="5996723"/>
                  <a:pt x="7810743" y="5993536"/>
                </a:cubicBezTo>
                <a:lnTo>
                  <a:pt x="0" y="5991659"/>
                </a:lnTo>
                <a:cubicBezTo>
                  <a:pt x="1325" y="4000925"/>
                  <a:pt x="12378" y="1990734"/>
                  <a:pt x="13703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78A799A-7E69-49A8-99D6-ECB19CD743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380" y="6216042"/>
            <a:ext cx="7442200" cy="4960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b="1" dirty="0"/>
              <a:t>Rubrik på en rad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3810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ågrät bild med inn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07EED43E-842D-4052-8D46-1187F216AA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349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4989" y="3814763"/>
            <a:ext cx="7639050" cy="865302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7225" y="5070475"/>
            <a:ext cx="7680325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614630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drät bild med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52378" y="697491"/>
            <a:ext cx="6168689" cy="8653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4614" y="1953203"/>
            <a:ext cx="6202019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2B0C10-E65B-43E1-A662-E55494C735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21263" cy="685641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22646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7953213-C591-46CE-B167-643637BC93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900000"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Skriv ditt innehåll här…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</p:spTree>
    <p:extLst>
      <p:ext uri="{BB962C8B-B14F-4D97-AF65-F5344CB8AC3E}">
        <p14:creationId xmlns:p14="http://schemas.microsoft.com/office/powerpoint/2010/main" val="246065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D6AEC0-02C2-4B82-832B-3D66A9B0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6C61-4A79-4642-8BF4-4E63ADF85E7E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DFF23C-A6C6-4730-A5DA-2CC976C3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C7E42E-4B0D-4DE1-A164-852FE922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9FA2-F137-4B9A-A308-AEEF49F744D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0D1CD38F-6E65-47DE-885B-AEA4A3AE7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069" y="267784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912D7B95-0DA1-4332-B455-C2607C18E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069" y="2655384"/>
            <a:ext cx="9144000" cy="1655762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113557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1780B58-ADE8-4B71-99B3-BDCDFD06A5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41E5BFE6-FB2C-4148-ACBD-8F9227721F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991170"/>
            <a:ext cx="9956800" cy="4314591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/>
            </a:lvl3pPr>
            <a:lvl4pPr>
              <a:lnSpc>
                <a:spcPct val="130000"/>
              </a:lnSpc>
              <a:defRPr/>
            </a:lvl4pPr>
            <a:lvl5pPr>
              <a:lnSpc>
                <a:spcPct val="13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2984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7953213-C591-46CE-B167-643637BC93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36000" tIns="0" rIns="468000" bIns="900000"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Skriv ditt innehåll här…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83F40414-59B0-48F7-ADE8-0B64BEE8C8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991170"/>
            <a:ext cx="9956800" cy="4314591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/>
            </a:lvl3pPr>
            <a:lvl4pPr>
              <a:lnSpc>
                <a:spcPct val="130000"/>
              </a:lnSpc>
              <a:defRPr/>
            </a:lvl4pPr>
            <a:lvl5pPr>
              <a:lnSpc>
                <a:spcPct val="13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98693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täck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ACF7CB6-82CF-4146-8B65-6E3DED3A8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403"/>
            <a:ext cx="12191998" cy="6856285"/>
          </a:xfrm>
          <a:prstGeom prst="rect">
            <a:avLst/>
          </a:prstGeom>
        </p:spPr>
      </p:pic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B5B2693-2320-4102-9206-ED0191946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2885" y="-19455"/>
            <a:ext cx="12281486" cy="6884747"/>
          </a:xfrm>
          <a:custGeom>
            <a:avLst/>
            <a:gdLst>
              <a:gd name="connsiteX0" fmla="*/ 0 w 12192000"/>
              <a:gd name="connsiteY0" fmla="*/ 0 h 5956300"/>
              <a:gd name="connsiteX1" fmla="*/ 12192000 w 12192000"/>
              <a:gd name="connsiteY1" fmla="*/ 0 h 5956300"/>
              <a:gd name="connsiteX2" fmla="*/ 12192000 w 12192000"/>
              <a:gd name="connsiteY2" fmla="*/ 5956300 h 5956300"/>
              <a:gd name="connsiteX3" fmla="*/ 0 w 12192000"/>
              <a:gd name="connsiteY3" fmla="*/ 5956300 h 5956300"/>
              <a:gd name="connsiteX4" fmla="*/ 0 w 12192000"/>
              <a:gd name="connsiteY4" fmla="*/ 0 h 5956300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8682446 w 12192000"/>
              <a:gd name="connsiteY3" fmla="*/ 5956663 h 5956663"/>
              <a:gd name="connsiteX4" fmla="*/ 0 w 12192000"/>
              <a:gd name="connsiteY4" fmla="*/ 5956300 h 5956663"/>
              <a:gd name="connsiteX5" fmla="*/ 0 w 12192000"/>
              <a:gd name="connsiteY5" fmla="*/ 0 h 5956663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10737669 w 12192000"/>
              <a:gd name="connsiteY3" fmla="*/ 5956663 h 5956663"/>
              <a:gd name="connsiteX4" fmla="*/ 8682446 w 12192000"/>
              <a:gd name="connsiteY4" fmla="*/ 5956663 h 5956663"/>
              <a:gd name="connsiteX5" fmla="*/ 0 w 12192000"/>
              <a:gd name="connsiteY5" fmla="*/ 5956300 h 5956663"/>
              <a:gd name="connsiteX6" fmla="*/ 0 w 12192000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682446 w 12209417"/>
              <a:gd name="connsiteY4" fmla="*/ 5956663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125098 w 12209417"/>
              <a:gd name="connsiteY4" fmla="*/ 5947954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144000 w 12209417"/>
              <a:gd name="connsiteY4" fmla="*/ 5956663 h 5956663"/>
              <a:gd name="connsiteX5" fmla="*/ 8125098 w 12209417"/>
              <a:gd name="connsiteY5" fmla="*/ 5947954 h 5956663"/>
              <a:gd name="connsiteX6" fmla="*/ 0 w 12209417"/>
              <a:gd name="connsiteY6" fmla="*/ 5956300 h 5956663"/>
              <a:gd name="connsiteX7" fmla="*/ 0 w 12209417"/>
              <a:gd name="connsiteY7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901646 w 12209417"/>
              <a:gd name="connsiteY4" fmla="*/ 5956663 h 5956663"/>
              <a:gd name="connsiteX5" fmla="*/ 9144000 w 12209417"/>
              <a:gd name="connsiteY5" fmla="*/ 5956663 h 5956663"/>
              <a:gd name="connsiteX6" fmla="*/ 8125098 w 12209417"/>
              <a:gd name="connsiteY6" fmla="*/ 5947954 h 5956663"/>
              <a:gd name="connsiteX7" fmla="*/ 0 w 12209417"/>
              <a:gd name="connsiteY7" fmla="*/ 5956300 h 5956663"/>
              <a:gd name="connsiteX8" fmla="*/ 0 w 12209417"/>
              <a:gd name="connsiteY8" fmla="*/ 0 h 5956663"/>
              <a:gd name="connsiteX0" fmla="*/ 0 w 12209417"/>
              <a:gd name="connsiteY0" fmla="*/ 0 h 6888480"/>
              <a:gd name="connsiteX1" fmla="*/ 12192000 w 12209417"/>
              <a:gd name="connsiteY1" fmla="*/ 0 h 6888480"/>
              <a:gd name="connsiteX2" fmla="*/ 12209417 w 12209417"/>
              <a:gd name="connsiteY2" fmla="*/ 4493260 h 6888480"/>
              <a:gd name="connsiteX3" fmla="*/ 10737669 w 12209417"/>
              <a:gd name="connsiteY3" fmla="*/ 5956663 h 6888480"/>
              <a:gd name="connsiteX4" fmla="*/ 9901646 w 12209417"/>
              <a:gd name="connsiteY4" fmla="*/ 5956663 h 6888480"/>
              <a:gd name="connsiteX5" fmla="*/ 9083040 w 12209417"/>
              <a:gd name="connsiteY5" fmla="*/ 6888480 h 6888480"/>
              <a:gd name="connsiteX6" fmla="*/ 8125098 w 12209417"/>
              <a:gd name="connsiteY6" fmla="*/ 5947954 h 6888480"/>
              <a:gd name="connsiteX7" fmla="*/ 0 w 12209417"/>
              <a:gd name="connsiteY7" fmla="*/ 5956300 h 6888480"/>
              <a:gd name="connsiteX8" fmla="*/ 0 w 12209417"/>
              <a:gd name="connsiteY8" fmla="*/ 0 h 6888480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25098 w 12209417"/>
              <a:gd name="connsiteY6" fmla="*/ 5947954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44692 w 12209417"/>
              <a:gd name="connsiteY6" fmla="*/ 5961017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8144692 w 12209417"/>
              <a:gd name="connsiteY7" fmla="*/ 5961017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35194 w 12209417"/>
              <a:gd name="connsiteY5" fmla="*/ 6861899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45 w 12238645"/>
              <a:gd name="connsiteY0" fmla="*/ 0 h 6884747"/>
              <a:gd name="connsiteX1" fmla="*/ 12221228 w 12238645"/>
              <a:gd name="connsiteY1" fmla="*/ 19456 h 6884747"/>
              <a:gd name="connsiteX2" fmla="*/ 12238645 w 12238645"/>
              <a:gd name="connsiteY2" fmla="*/ 4512716 h 6884747"/>
              <a:gd name="connsiteX3" fmla="*/ 10766897 w 12238645"/>
              <a:gd name="connsiteY3" fmla="*/ 5976119 h 6884747"/>
              <a:gd name="connsiteX4" fmla="*/ 9854876 w 12238645"/>
              <a:gd name="connsiteY4" fmla="*/ 6884747 h 6884747"/>
              <a:gd name="connsiteX5" fmla="*/ 9061344 w 12238645"/>
              <a:gd name="connsiteY5" fmla="*/ 6884434 h 6884747"/>
              <a:gd name="connsiteX6" fmla="*/ 8278796 w 12238645"/>
              <a:gd name="connsiteY6" fmla="*/ 6094785 h 6884747"/>
              <a:gd name="connsiteX7" fmla="*/ 7797085 w 12238645"/>
              <a:gd name="connsiteY7" fmla="*/ 5993536 h 6884747"/>
              <a:gd name="connsiteX8" fmla="*/ 25252 w 12238645"/>
              <a:gd name="connsiteY8" fmla="*/ 5991659 h 6884747"/>
              <a:gd name="connsiteX9" fmla="*/ 45 w 12238645"/>
              <a:gd name="connsiteY9" fmla="*/ 0 h 6884747"/>
              <a:gd name="connsiteX0" fmla="*/ 45 w 12251345"/>
              <a:gd name="connsiteY0" fmla="*/ 0 h 6884747"/>
              <a:gd name="connsiteX1" fmla="*/ 12250411 w 12251345"/>
              <a:gd name="connsiteY1" fmla="*/ 29184 h 6884747"/>
              <a:gd name="connsiteX2" fmla="*/ 12238645 w 12251345"/>
              <a:gd name="connsiteY2" fmla="*/ 4512716 h 6884747"/>
              <a:gd name="connsiteX3" fmla="*/ 10766897 w 12251345"/>
              <a:gd name="connsiteY3" fmla="*/ 5976119 h 6884747"/>
              <a:gd name="connsiteX4" fmla="*/ 9854876 w 12251345"/>
              <a:gd name="connsiteY4" fmla="*/ 6884747 h 6884747"/>
              <a:gd name="connsiteX5" fmla="*/ 9061344 w 12251345"/>
              <a:gd name="connsiteY5" fmla="*/ 6884434 h 6884747"/>
              <a:gd name="connsiteX6" fmla="*/ 8278796 w 12251345"/>
              <a:gd name="connsiteY6" fmla="*/ 6094785 h 6884747"/>
              <a:gd name="connsiteX7" fmla="*/ 7797085 w 12251345"/>
              <a:gd name="connsiteY7" fmla="*/ 5993536 h 6884747"/>
              <a:gd name="connsiteX8" fmla="*/ 25252 w 12251345"/>
              <a:gd name="connsiteY8" fmla="*/ 5991659 h 6884747"/>
              <a:gd name="connsiteX9" fmla="*/ 45 w 12251345"/>
              <a:gd name="connsiteY9" fmla="*/ 0 h 6884747"/>
              <a:gd name="connsiteX0" fmla="*/ 45 w 12267828"/>
              <a:gd name="connsiteY0" fmla="*/ 0 h 6884747"/>
              <a:gd name="connsiteX1" fmla="*/ 12250411 w 12267828"/>
              <a:gd name="connsiteY1" fmla="*/ 29184 h 6884747"/>
              <a:gd name="connsiteX2" fmla="*/ 12267828 w 12267828"/>
              <a:gd name="connsiteY2" fmla="*/ 4493261 h 6884747"/>
              <a:gd name="connsiteX3" fmla="*/ 10766897 w 12267828"/>
              <a:gd name="connsiteY3" fmla="*/ 5976119 h 6884747"/>
              <a:gd name="connsiteX4" fmla="*/ 9854876 w 12267828"/>
              <a:gd name="connsiteY4" fmla="*/ 6884747 h 6884747"/>
              <a:gd name="connsiteX5" fmla="*/ 9061344 w 12267828"/>
              <a:gd name="connsiteY5" fmla="*/ 6884434 h 6884747"/>
              <a:gd name="connsiteX6" fmla="*/ 8278796 w 12267828"/>
              <a:gd name="connsiteY6" fmla="*/ 6094785 h 6884747"/>
              <a:gd name="connsiteX7" fmla="*/ 7797085 w 12267828"/>
              <a:gd name="connsiteY7" fmla="*/ 5993536 h 6884747"/>
              <a:gd name="connsiteX8" fmla="*/ 25252 w 12267828"/>
              <a:gd name="connsiteY8" fmla="*/ 5991659 h 6884747"/>
              <a:gd name="connsiteX9" fmla="*/ 45 w 12267828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61456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81486" h="6884747">
                <a:moveTo>
                  <a:pt x="13703" y="0"/>
                </a:moveTo>
                <a:lnTo>
                  <a:pt x="12264069" y="29184"/>
                </a:lnTo>
                <a:cubicBezTo>
                  <a:pt x="12269875" y="1526937"/>
                  <a:pt x="12275680" y="2963703"/>
                  <a:pt x="12281486" y="4461456"/>
                </a:cubicBezTo>
                <a:lnTo>
                  <a:pt x="10780555" y="5976119"/>
                </a:lnTo>
                <a:lnTo>
                  <a:pt x="9868534" y="6884747"/>
                </a:lnTo>
                <a:lnTo>
                  <a:pt x="9075002" y="6884434"/>
                </a:lnTo>
                <a:lnTo>
                  <a:pt x="8292454" y="6094785"/>
                </a:lnTo>
                <a:cubicBezTo>
                  <a:pt x="8143752" y="5971537"/>
                  <a:pt x="8284681" y="5996723"/>
                  <a:pt x="7810743" y="5993536"/>
                </a:cubicBezTo>
                <a:lnTo>
                  <a:pt x="0" y="5991659"/>
                </a:lnTo>
                <a:cubicBezTo>
                  <a:pt x="1325" y="4000925"/>
                  <a:pt x="12378" y="1990734"/>
                  <a:pt x="13703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78A799A-7E69-49A8-99D6-ECB19CD743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380" y="6216042"/>
            <a:ext cx="7442200" cy="4960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b="1" dirty="0"/>
              <a:t>Rubrik på en rad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1349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ågrät bild med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07EED43E-842D-4052-8D46-1187F216AA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349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4989" y="3814763"/>
            <a:ext cx="7639050" cy="8653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7225" y="5070475"/>
            <a:ext cx="7680325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4742156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drät bild med inn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52378" y="697491"/>
            <a:ext cx="6168689" cy="8653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4614" y="1953203"/>
            <a:ext cx="6202019" cy="16208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2B0C10-E65B-43E1-A662-E55494C735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21263" cy="685641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59519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7953213-C591-46CE-B167-643637BC93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900000"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Skriv ditt innehåll här…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</p:spTree>
    <p:extLst>
      <p:ext uri="{BB962C8B-B14F-4D97-AF65-F5344CB8AC3E}">
        <p14:creationId xmlns:p14="http://schemas.microsoft.com/office/powerpoint/2010/main" val="123720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täck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ACF7CB6-82CF-4146-8B65-6E3DED3A8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403"/>
            <a:ext cx="12191998" cy="6856285"/>
          </a:xfrm>
          <a:prstGeom prst="rect">
            <a:avLst/>
          </a:prstGeom>
        </p:spPr>
      </p:pic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B5B2693-2320-4102-9206-ED0191946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2885" y="-19455"/>
            <a:ext cx="12281486" cy="6884747"/>
          </a:xfrm>
          <a:custGeom>
            <a:avLst/>
            <a:gdLst>
              <a:gd name="connsiteX0" fmla="*/ 0 w 12192000"/>
              <a:gd name="connsiteY0" fmla="*/ 0 h 5956300"/>
              <a:gd name="connsiteX1" fmla="*/ 12192000 w 12192000"/>
              <a:gd name="connsiteY1" fmla="*/ 0 h 5956300"/>
              <a:gd name="connsiteX2" fmla="*/ 12192000 w 12192000"/>
              <a:gd name="connsiteY2" fmla="*/ 5956300 h 5956300"/>
              <a:gd name="connsiteX3" fmla="*/ 0 w 12192000"/>
              <a:gd name="connsiteY3" fmla="*/ 5956300 h 5956300"/>
              <a:gd name="connsiteX4" fmla="*/ 0 w 12192000"/>
              <a:gd name="connsiteY4" fmla="*/ 0 h 5956300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8682446 w 12192000"/>
              <a:gd name="connsiteY3" fmla="*/ 5956663 h 5956663"/>
              <a:gd name="connsiteX4" fmla="*/ 0 w 12192000"/>
              <a:gd name="connsiteY4" fmla="*/ 5956300 h 5956663"/>
              <a:gd name="connsiteX5" fmla="*/ 0 w 12192000"/>
              <a:gd name="connsiteY5" fmla="*/ 0 h 5956663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10737669 w 12192000"/>
              <a:gd name="connsiteY3" fmla="*/ 5956663 h 5956663"/>
              <a:gd name="connsiteX4" fmla="*/ 8682446 w 12192000"/>
              <a:gd name="connsiteY4" fmla="*/ 5956663 h 5956663"/>
              <a:gd name="connsiteX5" fmla="*/ 0 w 12192000"/>
              <a:gd name="connsiteY5" fmla="*/ 5956300 h 5956663"/>
              <a:gd name="connsiteX6" fmla="*/ 0 w 12192000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682446 w 12209417"/>
              <a:gd name="connsiteY4" fmla="*/ 5956663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125098 w 12209417"/>
              <a:gd name="connsiteY4" fmla="*/ 5947954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144000 w 12209417"/>
              <a:gd name="connsiteY4" fmla="*/ 5956663 h 5956663"/>
              <a:gd name="connsiteX5" fmla="*/ 8125098 w 12209417"/>
              <a:gd name="connsiteY5" fmla="*/ 5947954 h 5956663"/>
              <a:gd name="connsiteX6" fmla="*/ 0 w 12209417"/>
              <a:gd name="connsiteY6" fmla="*/ 5956300 h 5956663"/>
              <a:gd name="connsiteX7" fmla="*/ 0 w 12209417"/>
              <a:gd name="connsiteY7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901646 w 12209417"/>
              <a:gd name="connsiteY4" fmla="*/ 5956663 h 5956663"/>
              <a:gd name="connsiteX5" fmla="*/ 9144000 w 12209417"/>
              <a:gd name="connsiteY5" fmla="*/ 5956663 h 5956663"/>
              <a:gd name="connsiteX6" fmla="*/ 8125098 w 12209417"/>
              <a:gd name="connsiteY6" fmla="*/ 5947954 h 5956663"/>
              <a:gd name="connsiteX7" fmla="*/ 0 w 12209417"/>
              <a:gd name="connsiteY7" fmla="*/ 5956300 h 5956663"/>
              <a:gd name="connsiteX8" fmla="*/ 0 w 12209417"/>
              <a:gd name="connsiteY8" fmla="*/ 0 h 5956663"/>
              <a:gd name="connsiteX0" fmla="*/ 0 w 12209417"/>
              <a:gd name="connsiteY0" fmla="*/ 0 h 6888480"/>
              <a:gd name="connsiteX1" fmla="*/ 12192000 w 12209417"/>
              <a:gd name="connsiteY1" fmla="*/ 0 h 6888480"/>
              <a:gd name="connsiteX2" fmla="*/ 12209417 w 12209417"/>
              <a:gd name="connsiteY2" fmla="*/ 4493260 h 6888480"/>
              <a:gd name="connsiteX3" fmla="*/ 10737669 w 12209417"/>
              <a:gd name="connsiteY3" fmla="*/ 5956663 h 6888480"/>
              <a:gd name="connsiteX4" fmla="*/ 9901646 w 12209417"/>
              <a:gd name="connsiteY4" fmla="*/ 5956663 h 6888480"/>
              <a:gd name="connsiteX5" fmla="*/ 9083040 w 12209417"/>
              <a:gd name="connsiteY5" fmla="*/ 6888480 h 6888480"/>
              <a:gd name="connsiteX6" fmla="*/ 8125098 w 12209417"/>
              <a:gd name="connsiteY6" fmla="*/ 5947954 h 6888480"/>
              <a:gd name="connsiteX7" fmla="*/ 0 w 12209417"/>
              <a:gd name="connsiteY7" fmla="*/ 5956300 h 6888480"/>
              <a:gd name="connsiteX8" fmla="*/ 0 w 12209417"/>
              <a:gd name="connsiteY8" fmla="*/ 0 h 6888480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25098 w 12209417"/>
              <a:gd name="connsiteY6" fmla="*/ 5947954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44692 w 12209417"/>
              <a:gd name="connsiteY6" fmla="*/ 5961017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8144692 w 12209417"/>
              <a:gd name="connsiteY7" fmla="*/ 5961017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35194 w 12209417"/>
              <a:gd name="connsiteY5" fmla="*/ 6861899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45 w 12238645"/>
              <a:gd name="connsiteY0" fmla="*/ 0 h 6884747"/>
              <a:gd name="connsiteX1" fmla="*/ 12221228 w 12238645"/>
              <a:gd name="connsiteY1" fmla="*/ 19456 h 6884747"/>
              <a:gd name="connsiteX2" fmla="*/ 12238645 w 12238645"/>
              <a:gd name="connsiteY2" fmla="*/ 4512716 h 6884747"/>
              <a:gd name="connsiteX3" fmla="*/ 10766897 w 12238645"/>
              <a:gd name="connsiteY3" fmla="*/ 5976119 h 6884747"/>
              <a:gd name="connsiteX4" fmla="*/ 9854876 w 12238645"/>
              <a:gd name="connsiteY4" fmla="*/ 6884747 h 6884747"/>
              <a:gd name="connsiteX5" fmla="*/ 9061344 w 12238645"/>
              <a:gd name="connsiteY5" fmla="*/ 6884434 h 6884747"/>
              <a:gd name="connsiteX6" fmla="*/ 8278796 w 12238645"/>
              <a:gd name="connsiteY6" fmla="*/ 6094785 h 6884747"/>
              <a:gd name="connsiteX7" fmla="*/ 7797085 w 12238645"/>
              <a:gd name="connsiteY7" fmla="*/ 5993536 h 6884747"/>
              <a:gd name="connsiteX8" fmla="*/ 25252 w 12238645"/>
              <a:gd name="connsiteY8" fmla="*/ 5991659 h 6884747"/>
              <a:gd name="connsiteX9" fmla="*/ 45 w 12238645"/>
              <a:gd name="connsiteY9" fmla="*/ 0 h 6884747"/>
              <a:gd name="connsiteX0" fmla="*/ 45 w 12251345"/>
              <a:gd name="connsiteY0" fmla="*/ 0 h 6884747"/>
              <a:gd name="connsiteX1" fmla="*/ 12250411 w 12251345"/>
              <a:gd name="connsiteY1" fmla="*/ 29184 h 6884747"/>
              <a:gd name="connsiteX2" fmla="*/ 12238645 w 12251345"/>
              <a:gd name="connsiteY2" fmla="*/ 4512716 h 6884747"/>
              <a:gd name="connsiteX3" fmla="*/ 10766897 w 12251345"/>
              <a:gd name="connsiteY3" fmla="*/ 5976119 h 6884747"/>
              <a:gd name="connsiteX4" fmla="*/ 9854876 w 12251345"/>
              <a:gd name="connsiteY4" fmla="*/ 6884747 h 6884747"/>
              <a:gd name="connsiteX5" fmla="*/ 9061344 w 12251345"/>
              <a:gd name="connsiteY5" fmla="*/ 6884434 h 6884747"/>
              <a:gd name="connsiteX6" fmla="*/ 8278796 w 12251345"/>
              <a:gd name="connsiteY6" fmla="*/ 6094785 h 6884747"/>
              <a:gd name="connsiteX7" fmla="*/ 7797085 w 12251345"/>
              <a:gd name="connsiteY7" fmla="*/ 5993536 h 6884747"/>
              <a:gd name="connsiteX8" fmla="*/ 25252 w 12251345"/>
              <a:gd name="connsiteY8" fmla="*/ 5991659 h 6884747"/>
              <a:gd name="connsiteX9" fmla="*/ 45 w 12251345"/>
              <a:gd name="connsiteY9" fmla="*/ 0 h 6884747"/>
              <a:gd name="connsiteX0" fmla="*/ 45 w 12267828"/>
              <a:gd name="connsiteY0" fmla="*/ 0 h 6884747"/>
              <a:gd name="connsiteX1" fmla="*/ 12250411 w 12267828"/>
              <a:gd name="connsiteY1" fmla="*/ 29184 h 6884747"/>
              <a:gd name="connsiteX2" fmla="*/ 12267828 w 12267828"/>
              <a:gd name="connsiteY2" fmla="*/ 4493261 h 6884747"/>
              <a:gd name="connsiteX3" fmla="*/ 10766897 w 12267828"/>
              <a:gd name="connsiteY3" fmla="*/ 5976119 h 6884747"/>
              <a:gd name="connsiteX4" fmla="*/ 9854876 w 12267828"/>
              <a:gd name="connsiteY4" fmla="*/ 6884747 h 6884747"/>
              <a:gd name="connsiteX5" fmla="*/ 9061344 w 12267828"/>
              <a:gd name="connsiteY5" fmla="*/ 6884434 h 6884747"/>
              <a:gd name="connsiteX6" fmla="*/ 8278796 w 12267828"/>
              <a:gd name="connsiteY6" fmla="*/ 6094785 h 6884747"/>
              <a:gd name="connsiteX7" fmla="*/ 7797085 w 12267828"/>
              <a:gd name="connsiteY7" fmla="*/ 5993536 h 6884747"/>
              <a:gd name="connsiteX8" fmla="*/ 25252 w 12267828"/>
              <a:gd name="connsiteY8" fmla="*/ 5991659 h 6884747"/>
              <a:gd name="connsiteX9" fmla="*/ 45 w 12267828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61456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81486" h="6884747">
                <a:moveTo>
                  <a:pt x="13703" y="0"/>
                </a:moveTo>
                <a:lnTo>
                  <a:pt x="12264069" y="29184"/>
                </a:lnTo>
                <a:cubicBezTo>
                  <a:pt x="12269875" y="1526937"/>
                  <a:pt x="12275680" y="2963703"/>
                  <a:pt x="12281486" y="4461456"/>
                </a:cubicBezTo>
                <a:lnTo>
                  <a:pt x="10780555" y="5976119"/>
                </a:lnTo>
                <a:lnTo>
                  <a:pt x="9868534" y="6884747"/>
                </a:lnTo>
                <a:lnTo>
                  <a:pt x="9075002" y="6884434"/>
                </a:lnTo>
                <a:lnTo>
                  <a:pt x="8292454" y="6094785"/>
                </a:lnTo>
                <a:cubicBezTo>
                  <a:pt x="8143752" y="5971537"/>
                  <a:pt x="8284681" y="5996723"/>
                  <a:pt x="7810743" y="5993536"/>
                </a:cubicBezTo>
                <a:lnTo>
                  <a:pt x="0" y="5991659"/>
                </a:lnTo>
                <a:cubicBezTo>
                  <a:pt x="1325" y="4000925"/>
                  <a:pt x="12378" y="1990734"/>
                  <a:pt x="13703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78A799A-7E69-49A8-99D6-ECB19CD743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380" y="6216042"/>
            <a:ext cx="7442200" cy="4960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b="1" dirty="0"/>
              <a:t>Rubrik på en rad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100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ågrät bild med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07EED43E-842D-4052-8D46-1187F216AA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349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4989" y="3814763"/>
            <a:ext cx="7639050" cy="865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3200" b="1">
                <a:solidFill>
                  <a:srgbClr val="002060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7225" y="5070475"/>
            <a:ext cx="7680325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68388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drät bild med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484A58-EF86-4261-B694-CF7D71D98E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52378" y="697491"/>
            <a:ext cx="6168689" cy="865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3200" b="1">
                <a:solidFill>
                  <a:srgbClr val="002060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BD35C61-DA37-4083-AB46-FBE337153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4614" y="1953203"/>
            <a:ext cx="6202019" cy="1620838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sz="2400"/>
            </a:lvl1pPr>
            <a:lvl2pPr>
              <a:lnSpc>
                <a:spcPct val="130000"/>
              </a:lnSpc>
              <a:defRPr sz="1800"/>
            </a:lvl2pPr>
          </a:lstStyle>
          <a:p>
            <a:pPr lvl="0"/>
            <a:r>
              <a:rPr lang="sv-SE" dirty="0"/>
              <a:t>Valfri text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2B0C10-E65B-43E1-A662-E55494C735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21263" cy="685641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68253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9">
            <a:extLst>
              <a:ext uri="{FF2B5EF4-FFF2-40B4-BE49-F238E27FC236}">
                <a16:creationId xmlns:a16="http://schemas.microsoft.com/office/drawing/2014/main" id="{2D8EA477-05B6-4C77-A961-DB14B4C6D2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</p:spTree>
    <p:extLst>
      <p:ext uri="{BB962C8B-B14F-4D97-AF65-F5344CB8AC3E}">
        <p14:creationId xmlns:p14="http://schemas.microsoft.com/office/powerpoint/2010/main" val="6186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D6AEC0-02C2-4B82-832B-3D66A9B0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6C61-4A79-4642-8BF4-4E63ADF85E7E}" type="datetimeFigureOut">
              <a:rPr lang="sv-SE" smtClean="0"/>
              <a:t>2021-03-01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DFF23C-A6C6-4730-A5DA-2CC976C3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C7E42E-4B0D-4DE1-A164-852FE922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9FA2-F137-4B9A-A308-AEEF49F744D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C9181A07-A7A8-491B-A653-FECB90A9C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069" y="267784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F1875A3A-02DE-4C64-B0E3-64CB810D4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069" y="2655384"/>
            <a:ext cx="9144000" cy="1655762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274913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7953213-C591-46CE-B167-643637BC93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900000"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Skriv ditt innehåll här…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F4643E5-BC5C-4E00-BAF1-B6BF63F0B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022" y="701819"/>
            <a:ext cx="9956800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Skriv din rubrik här på </a:t>
            </a:r>
          </a:p>
          <a:p>
            <a:pPr lvl="0"/>
            <a:r>
              <a:rPr lang="sv-SE" dirty="0"/>
              <a:t>en eller två rader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A4A38EBF-B2D9-4DEC-863C-332F6D2D92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991170"/>
            <a:ext cx="9956800" cy="4314591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/>
            </a:lvl3pPr>
            <a:lvl4pPr>
              <a:lnSpc>
                <a:spcPct val="130000"/>
              </a:lnSpc>
              <a:defRPr/>
            </a:lvl4pPr>
            <a:lvl5pPr>
              <a:lnSpc>
                <a:spcPct val="13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9274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täck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ACF7CB6-82CF-4146-8B65-6E3DED3A8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403"/>
            <a:ext cx="12191998" cy="6856285"/>
          </a:xfrm>
          <a:prstGeom prst="rect">
            <a:avLst/>
          </a:prstGeom>
        </p:spPr>
      </p:pic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B5B2693-2320-4102-9206-ED0191946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2885" y="-19455"/>
            <a:ext cx="12281486" cy="6884747"/>
          </a:xfrm>
          <a:custGeom>
            <a:avLst/>
            <a:gdLst>
              <a:gd name="connsiteX0" fmla="*/ 0 w 12192000"/>
              <a:gd name="connsiteY0" fmla="*/ 0 h 5956300"/>
              <a:gd name="connsiteX1" fmla="*/ 12192000 w 12192000"/>
              <a:gd name="connsiteY1" fmla="*/ 0 h 5956300"/>
              <a:gd name="connsiteX2" fmla="*/ 12192000 w 12192000"/>
              <a:gd name="connsiteY2" fmla="*/ 5956300 h 5956300"/>
              <a:gd name="connsiteX3" fmla="*/ 0 w 12192000"/>
              <a:gd name="connsiteY3" fmla="*/ 5956300 h 5956300"/>
              <a:gd name="connsiteX4" fmla="*/ 0 w 12192000"/>
              <a:gd name="connsiteY4" fmla="*/ 0 h 5956300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8682446 w 12192000"/>
              <a:gd name="connsiteY3" fmla="*/ 5956663 h 5956663"/>
              <a:gd name="connsiteX4" fmla="*/ 0 w 12192000"/>
              <a:gd name="connsiteY4" fmla="*/ 5956300 h 5956663"/>
              <a:gd name="connsiteX5" fmla="*/ 0 w 12192000"/>
              <a:gd name="connsiteY5" fmla="*/ 0 h 5956663"/>
              <a:gd name="connsiteX0" fmla="*/ 0 w 12192000"/>
              <a:gd name="connsiteY0" fmla="*/ 0 h 5956663"/>
              <a:gd name="connsiteX1" fmla="*/ 12192000 w 12192000"/>
              <a:gd name="connsiteY1" fmla="*/ 0 h 5956663"/>
              <a:gd name="connsiteX2" fmla="*/ 12192000 w 12192000"/>
              <a:gd name="connsiteY2" fmla="*/ 5956300 h 5956663"/>
              <a:gd name="connsiteX3" fmla="*/ 10737669 w 12192000"/>
              <a:gd name="connsiteY3" fmla="*/ 5956663 h 5956663"/>
              <a:gd name="connsiteX4" fmla="*/ 8682446 w 12192000"/>
              <a:gd name="connsiteY4" fmla="*/ 5956663 h 5956663"/>
              <a:gd name="connsiteX5" fmla="*/ 0 w 12192000"/>
              <a:gd name="connsiteY5" fmla="*/ 5956300 h 5956663"/>
              <a:gd name="connsiteX6" fmla="*/ 0 w 12192000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682446 w 12209417"/>
              <a:gd name="connsiteY4" fmla="*/ 5956663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8125098 w 12209417"/>
              <a:gd name="connsiteY4" fmla="*/ 5947954 h 5956663"/>
              <a:gd name="connsiteX5" fmla="*/ 0 w 12209417"/>
              <a:gd name="connsiteY5" fmla="*/ 5956300 h 5956663"/>
              <a:gd name="connsiteX6" fmla="*/ 0 w 12209417"/>
              <a:gd name="connsiteY6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144000 w 12209417"/>
              <a:gd name="connsiteY4" fmla="*/ 5956663 h 5956663"/>
              <a:gd name="connsiteX5" fmla="*/ 8125098 w 12209417"/>
              <a:gd name="connsiteY5" fmla="*/ 5947954 h 5956663"/>
              <a:gd name="connsiteX6" fmla="*/ 0 w 12209417"/>
              <a:gd name="connsiteY6" fmla="*/ 5956300 h 5956663"/>
              <a:gd name="connsiteX7" fmla="*/ 0 w 12209417"/>
              <a:gd name="connsiteY7" fmla="*/ 0 h 5956663"/>
              <a:gd name="connsiteX0" fmla="*/ 0 w 12209417"/>
              <a:gd name="connsiteY0" fmla="*/ 0 h 5956663"/>
              <a:gd name="connsiteX1" fmla="*/ 12192000 w 12209417"/>
              <a:gd name="connsiteY1" fmla="*/ 0 h 5956663"/>
              <a:gd name="connsiteX2" fmla="*/ 12209417 w 12209417"/>
              <a:gd name="connsiteY2" fmla="*/ 4493260 h 5956663"/>
              <a:gd name="connsiteX3" fmla="*/ 10737669 w 12209417"/>
              <a:gd name="connsiteY3" fmla="*/ 5956663 h 5956663"/>
              <a:gd name="connsiteX4" fmla="*/ 9901646 w 12209417"/>
              <a:gd name="connsiteY4" fmla="*/ 5956663 h 5956663"/>
              <a:gd name="connsiteX5" fmla="*/ 9144000 w 12209417"/>
              <a:gd name="connsiteY5" fmla="*/ 5956663 h 5956663"/>
              <a:gd name="connsiteX6" fmla="*/ 8125098 w 12209417"/>
              <a:gd name="connsiteY6" fmla="*/ 5947954 h 5956663"/>
              <a:gd name="connsiteX7" fmla="*/ 0 w 12209417"/>
              <a:gd name="connsiteY7" fmla="*/ 5956300 h 5956663"/>
              <a:gd name="connsiteX8" fmla="*/ 0 w 12209417"/>
              <a:gd name="connsiteY8" fmla="*/ 0 h 5956663"/>
              <a:gd name="connsiteX0" fmla="*/ 0 w 12209417"/>
              <a:gd name="connsiteY0" fmla="*/ 0 h 6888480"/>
              <a:gd name="connsiteX1" fmla="*/ 12192000 w 12209417"/>
              <a:gd name="connsiteY1" fmla="*/ 0 h 6888480"/>
              <a:gd name="connsiteX2" fmla="*/ 12209417 w 12209417"/>
              <a:gd name="connsiteY2" fmla="*/ 4493260 h 6888480"/>
              <a:gd name="connsiteX3" fmla="*/ 10737669 w 12209417"/>
              <a:gd name="connsiteY3" fmla="*/ 5956663 h 6888480"/>
              <a:gd name="connsiteX4" fmla="*/ 9901646 w 12209417"/>
              <a:gd name="connsiteY4" fmla="*/ 5956663 h 6888480"/>
              <a:gd name="connsiteX5" fmla="*/ 9083040 w 12209417"/>
              <a:gd name="connsiteY5" fmla="*/ 6888480 h 6888480"/>
              <a:gd name="connsiteX6" fmla="*/ 8125098 w 12209417"/>
              <a:gd name="connsiteY6" fmla="*/ 5947954 h 6888480"/>
              <a:gd name="connsiteX7" fmla="*/ 0 w 12209417"/>
              <a:gd name="connsiteY7" fmla="*/ 5956300 h 6888480"/>
              <a:gd name="connsiteX8" fmla="*/ 0 w 12209417"/>
              <a:gd name="connsiteY8" fmla="*/ 0 h 6888480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25098 w 12209417"/>
              <a:gd name="connsiteY6" fmla="*/ 5947954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144692 w 12209417"/>
              <a:gd name="connsiteY6" fmla="*/ 5961017 h 6897189"/>
              <a:gd name="connsiteX7" fmla="*/ 0 w 12209417"/>
              <a:gd name="connsiteY7" fmla="*/ 5956300 h 6897189"/>
              <a:gd name="connsiteX8" fmla="*/ 0 w 12209417"/>
              <a:gd name="connsiteY8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8144692 w 12209417"/>
              <a:gd name="connsiteY7" fmla="*/ 5961017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36131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61165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83040 w 12209417"/>
              <a:gd name="connsiteY5" fmla="*/ 6888480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97189"/>
              <a:gd name="connsiteX1" fmla="*/ 12192000 w 12209417"/>
              <a:gd name="connsiteY1" fmla="*/ 0 h 6897189"/>
              <a:gd name="connsiteX2" fmla="*/ 12209417 w 12209417"/>
              <a:gd name="connsiteY2" fmla="*/ 4493260 h 6897189"/>
              <a:gd name="connsiteX3" fmla="*/ 10737669 w 12209417"/>
              <a:gd name="connsiteY3" fmla="*/ 5956663 h 6897189"/>
              <a:gd name="connsiteX4" fmla="*/ 9788434 w 12209417"/>
              <a:gd name="connsiteY4" fmla="*/ 6897189 h 6897189"/>
              <a:gd name="connsiteX5" fmla="*/ 9035194 w 12209417"/>
              <a:gd name="connsiteY5" fmla="*/ 6861899 h 6897189"/>
              <a:gd name="connsiteX6" fmla="*/ 8255726 w 12209417"/>
              <a:gd name="connsiteY6" fmla="*/ 6071798 h 6897189"/>
              <a:gd name="connsiteX7" fmla="*/ 7903029 w 12209417"/>
              <a:gd name="connsiteY7" fmla="*/ 5974080 h 6897189"/>
              <a:gd name="connsiteX8" fmla="*/ 0 w 12209417"/>
              <a:gd name="connsiteY8" fmla="*/ 5956300 h 6897189"/>
              <a:gd name="connsiteX9" fmla="*/ 0 w 12209417"/>
              <a:gd name="connsiteY9" fmla="*/ 0 h 6897189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903029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0 w 12209417"/>
              <a:gd name="connsiteY0" fmla="*/ 0 h 6865291"/>
              <a:gd name="connsiteX1" fmla="*/ 12192000 w 12209417"/>
              <a:gd name="connsiteY1" fmla="*/ 0 h 6865291"/>
              <a:gd name="connsiteX2" fmla="*/ 12209417 w 12209417"/>
              <a:gd name="connsiteY2" fmla="*/ 4493260 h 6865291"/>
              <a:gd name="connsiteX3" fmla="*/ 10737669 w 12209417"/>
              <a:gd name="connsiteY3" fmla="*/ 5956663 h 6865291"/>
              <a:gd name="connsiteX4" fmla="*/ 9825648 w 12209417"/>
              <a:gd name="connsiteY4" fmla="*/ 6865291 h 6865291"/>
              <a:gd name="connsiteX5" fmla="*/ 9035194 w 12209417"/>
              <a:gd name="connsiteY5" fmla="*/ 6861899 h 6865291"/>
              <a:gd name="connsiteX6" fmla="*/ 8255726 w 12209417"/>
              <a:gd name="connsiteY6" fmla="*/ 6071798 h 6865291"/>
              <a:gd name="connsiteX7" fmla="*/ 7767857 w 12209417"/>
              <a:gd name="connsiteY7" fmla="*/ 5974080 h 6865291"/>
              <a:gd name="connsiteX8" fmla="*/ 0 w 12209417"/>
              <a:gd name="connsiteY8" fmla="*/ 5956300 h 6865291"/>
              <a:gd name="connsiteX9" fmla="*/ 0 w 12209417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1798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9170 w 12213393"/>
              <a:gd name="connsiteY5" fmla="*/ 6861899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9702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3976 w 12213393"/>
              <a:gd name="connsiteY0" fmla="*/ 0 h 6865291"/>
              <a:gd name="connsiteX1" fmla="*/ 12195976 w 12213393"/>
              <a:gd name="connsiteY1" fmla="*/ 0 h 6865291"/>
              <a:gd name="connsiteX2" fmla="*/ 12213393 w 12213393"/>
              <a:gd name="connsiteY2" fmla="*/ 4493260 h 6865291"/>
              <a:gd name="connsiteX3" fmla="*/ 10741645 w 12213393"/>
              <a:gd name="connsiteY3" fmla="*/ 5956663 h 6865291"/>
              <a:gd name="connsiteX4" fmla="*/ 9829624 w 12213393"/>
              <a:gd name="connsiteY4" fmla="*/ 6865291 h 6865291"/>
              <a:gd name="connsiteX5" fmla="*/ 9036092 w 12213393"/>
              <a:gd name="connsiteY5" fmla="*/ 6864978 h 6865291"/>
              <a:gd name="connsiteX6" fmla="*/ 8253544 w 12213393"/>
              <a:gd name="connsiteY6" fmla="*/ 6075329 h 6865291"/>
              <a:gd name="connsiteX7" fmla="*/ 7771833 w 12213393"/>
              <a:gd name="connsiteY7" fmla="*/ 5974080 h 6865291"/>
              <a:gd name="connsiteX8" fmla="*/ 0 w 12213393"/>
              <a:gd name="connsiteY8" fmla="*/ 5972203 h 6865291"/>
              <a:gd name="connsiteX9" fmla="*/ 3976 w 12213393"/>
              <a:gd name="connsiteY9" fmla="*/ 0 h 6865291"/>
              <a:gd name="connsiteX0" fmla="*/ 45 w 12238645"/>
              <a:gd name="connsiteY0" fmla="*/ 0 h 6884747"/>
              <a:gd name="connsiteX1" fmla="*/ 12221228 w 12238645"/>
              <a:gd name="connsiteY1" fmla="*/ 19456 h 6884747"/>
              <a:gd name="connsiteX2" fmla="*/ 12238645 w 12238645"/>
              <a:gd name="connsiteY2" fmla="*/ 4512716 h 6884747"/>
              <a:gd name="connsiteX3" fmla="*/ 10766897 w 12238645"/>
              <a:gd name="connsiteY3" fmla="*/ 5976119 h 6884747"/>
              <a:gd name="connsiteX4" fmla="*/ 9854876 w 12238645"/>
              <a:gd name="connsiteY4" fmla="*/ 6884747 h 6884747"/>
              <a:gd name="connsiteX5" fmla="*/ 9061344 w 12238645"/>
              <a:gd name="connsiteY5" fmla="*/ 6884434 h 6884747"/>
              <a:gd name="connsiteX6" fmla="*/ 8278796 w 12238645"/>
              <a:gd name="connsiteY6" fmla="*/ 6094785 h 6884747"/>
              <a:gd name="connsiteX7" fmla="*/ 7797085 w 12238645"/>
              <a:gd name="connsiteY7" fmla="*/ 5993536 h 6884747"/>
              <a:gd name="connsiteX8" fmla="*/ 25252 w 12238645"/>
              <a:gd name="connsiteY8" fmla="*/ 5991659 h 6884747"/>
              <a:gd name="connsiteX9" fmla="*/ 45 w 12238645"/>
              <a:gd name="connsiteY9" fmla="*/ 0 h 6884747"/>
              <a:gd name="connsiteX0" fmla="*/ 45 w 12251345"/>
              <a:gd name="connsiteY0" fmla="*/ 0 h 6884747"/>
              <a:gd name="connsiteX1" fmla="*/ 12250411 w 12251345"/>
              <a:gd name="connsiteY1" fmla="*/ 29184 h 6884747"/>
              <a:gd name="connsiteX2" fmla="*/ 12238645 w 12251345"/>
              <a:gd name="connsiteY2" fmla="*/ 4512716 h 6884747"/>
              <a:gd name="connsiteX3" fmla="*/ 10766897 w 12251345"/>
              <a:gd name="connsiteY3" fmla="*/ 5976119 h 6884747"/>
              <a:gd name="connsiteX4" fmla="*/ 9854876 w 12251345"/>
              <a:gd name="connsiteY4" fmla="*/ 6884747 h 6884747"/>
              <a:gd name="connsiteX5" fmla="*/ 9061344 w 12251345"/>
              <a:gd name="connsiteY5" fmla="*/ 6884434 h 6884747"/>
              <a:gd name="connsiteX6" fmla="*/ 8278796 w 12251345"/>
              <a:gd name="connsiteY6" fmla="*/ 6094785 h 6884747"/>
              <a:gd name="connsiteX7" fmla="*/ 7797085 w 12251345"/>
              <a:gd name="connsiteY7" fmla="*/ 5993536 h 6884747"/>
              <a:gd name="connsiteX8" fmla="*/ 25252 w 12251345"/>
              <a:gd name="connsiteY8" fmla="*/ 5991659 h 6884747"/>
              <a:gd name="connsiteX9" fmla="*/ 45 w 12251345"/>
              <a:gd name="connsiteY9" fmla="*/ 0 h 6884747"/>
              <a:gd name="connsiteX0" fmla="*/ 45 w 12267828"/>
              <a:gd name="connsiteY0" fmla="*/ 0 h 6884747"/>
              <a:gd name="connsiteX1" fmla="*/ 12250411 w 12267828"/>
              <a:gd name="connsiteY1" fmla="*/ 29184 h 6884747"/>
              <a:gd name="connsiteX2" fmla="*/ 12267828 w 12267828"/>
              <a:gd name="connsiteY2" fmla="*/ 4493261 h 6884747"/>
              <a:gd name="connsiteX3" fmla="*/ 10766897 w 12267828"/>
              <a:gd name="connsiteY3" fmla="*/ 5976119 h 6884747"/>
              <a:gd name="connsiteX4" fmla="*/ 9854876 w 12267828"/>
              <a:gd name="connsiteY4" fmla="*/ 6884747 h 6884747"/>
              <a:gd name="connsiteX5" fmla="*/ 9061344 w 12267828"/>
              <a:gd name="connsiteY5" fmla="*/ 6884434 h 6884747"/>
              <a:gd name="connsiteX6" fmla="*/ 8278796 w 12267828"/>
              <a:gd name="connsiteY6" fmla="*/ 6094785 h 6884747"/>
              <a:gd name="connsiteX7" fmla="*/ 7797085 w 12267828"/>
              <a:gd name="connsiteY7" fmla="*/ 5993536 h 6884747"/>
              <a:gd name="connsiteX8" fmla="*/ 25252 w 12267828"/>
              <a:gd name="connsiteY8" fmla="*/ 5991659 h 6884747"/>
              <a:gd name="connsiteX9" fmla="*/ 45 w 12267828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93261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  <a:gd name="connsiteX0" fmla="*/ 13703 w 12281486"/>
              <a:gd name="connsiteY0" fmla="*/ 0 h 6884747"/>
              <a:gd name="connsiteX1" fmla="*/ 12264069 w 12281486"/>
              <a:gd name="connsiteY1" fmla="*/ 29184 h 6884747"/>
              <a:gd name="connsiteX2" fmla="*/ 12281486 w 12281486"/>
              <a:gd name="connsiteY2" fmla="*/ 4461456 h 6884747"/>
              <a:gd name="connsiteX3" fmla="*/ 10780555 w 12281486"/>
              <a:gd name="connsiteY3" fmla="*/ 5976119 h 6884747"/>
              <a:gd name="connsiteX4" fmla="*/ 9868534 w 12281486"/>
              <a:gd name="connsiteY4" fmla="*/ 6884747 h 6884747"/>
              <a:gd name="connsiteX5" fmla="*/ 9075002 w 12281486"/>
              <a:gd name="connsiteY5" fmla="*/ 6884434 h 6884747"/>
              <a:gd name="connsiteX6" fmla="*/ 8292454 w 12281486"/>
              <a:gd name="connsiteY6" fmla="*/ 6094785 h 6884747"/>
              <a:gd name="connsiteX7" fmla="*/ 7810743 w 12281486"/>
              <a:gd name="connsiteY7" fmla="*/ 5993536 h 6884747"/>
              <a:gd name="connsiteX8" fmla="*/ 0 w 12281486"/>
              <a:gd name="connsiteY8" fmla="*/ 5991659 h 6884747"/>
              <a:gd name="connsiteX9" fmla="*/ 13703 w 12281486"/>
              <a:gd name="connsiteY9" fmla="*/ 0 h 6884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81486" h="6884747">
                <a:moveTo>
                  <a:pt x="13703" y="0"/>
                </a:moveTo>
                <a:lnTo>
                  <a:pt x="12264069" y="29184"/>
                </a:lnTo>
                <a:cubicBezTo>
                  <a:pt x="12269875" y="1526937"/>
                  <a:pt x="12275680" y="2963703"/>
                  <a:pt x="12281486" y="4461456"/>
                </a:cubicBezTo>
                <a:lnTo>
                  <a:pt x="10780555" y="5976119"/>
                </a:lnTo>
                <a:lnTo>
                  <a:pt x="9868534" y="6884747"/>
                </a:lnTo>
                <a:lnTo>
                  <a:pt x="9075002" y="6884434"/>
                </a:lnTo>
                <a:lnTo>
                  <a:pt x="8292454" y="6094785"/>
                </a:lnTo>
                <a:cubicBezTo>
                  <a:pt x="8143752" y="5971537"/>
                  <a:pt x="8284681" y="5996723"/>
                  <a:pt x="7810743" y="5993536"/>
                </a:cubicBezTo>
                <a:lnTo>
                  <a:pt x="0" y="5991659"/>
                </a:lnTo>
                <a:cubicBezTo>
                  <a:pt x="1325" y="4000925"/>
                  <a:pt x="12378" y="1990734"/>
                  <a:pt x="13703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78A799A-7E69-49A8-99D6-ECB19CD743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380" y="6216042"/>
            <a:ext cx="7442200" cy="4960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b="1" dirty="0"/>
              <a:t>Rubrik på en rad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054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7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2B9F750-F238-4928-B43F-CED9CDF5A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5CB3132-A9DB-4126-816E-355F468BB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6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0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8" r:id="rId2"/>
    <p:sldLayoutId id="2147483683" r:id="rId3"/>
  </p:sldLayoutIdLst>
  <p:txStyles>
    <p:titleStyle>
      <a:lvl1pPr algn="l" defTabSz="914400" rtl="0" eaLnBrk="1" latinLnBrk="0" hangingPunct="1">
        <a:lnSpc>
          <a:spcPct val="90000"/>
        </a:lnSpc>
        <a:spcBef>
          <a:spcPts val="100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B508F4A5-A088-4EC7-8AE6-178C90F9CD0A}"/>
              </a:ext>
            </a:extLst>
          </p:cNvPr>
          <p:cNvSpPr/>
          <p:nvPr/>
        </p:nvSpPr>
        <p:spPr>
          <a:xfrm>
            <a:off x="9842269" y="4497185"/>
            <a:ext cx="2352502" cy="2352502"/>
          </a:xfrm>
          <a:custGeom>
            <a:avLst/>
            <a:gdLst>
              <a:gd name="connsiteX0" fmla="*/ 2352502 w 2352502"/>
              <a:gd name="connsiteY0" fmla="*/ 0 h 2352502"/>
              <a:gd name="connsiteX1" fmla="*/ 0 w 2352502"/>
              <a:gd name="connsiteY1" fmla="*/ 2352502 h 2352502"/>
              <a:gd name="connsiteX2" fmla="*/ 2352502 w 2352502"/>
              <a:gd name="connsiteY2" fmla="*/ 2352502 h 2352502"/>
              <a:gd name="connsiteX3" fmla="*/ 2352502 w 2352502"/>
              <a:gd name="connsiteY3" fmla="*/ 0 h 235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502" h="2352502">
                <a:moveTo>
                  <a:pt x="2352502" y="0"/>
                </a:moveTo>
                <a:lnTo>
                  <a:pt x="0" y="2352502"/>
                </a:lnTo>
                <a:lnTo>
                  <a:pt x="2352502" y="2352502"/>
                </a:lnTo>
                <a:lnTo>
                  <a:pt x="23525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2B75087-25EF-46B3-98E9-55520D9E35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6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8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ts val="100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2B9F750-F238-4928-B43F-CED9CDF5A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5CB3132-A9DB-4126-816E-355F468BB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5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64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9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B508F4A5-A088-4EC7-8AE6-178C90F9CD0A}"/>
              </a:ext>
            </a:extLst>
          </p:cNvPr>
          <p:cNvSpPr/>
          <p:nvPr/>
        </p:nvSpPr>
        <p:spPr>
          <a:xfrm>
            <a:off x="9842269" y="4497185"/>
            <a:ext cx="2352502" cy="2352502"/>
          </a:xfrm>
          <a:custGeom>
            <a:avLst/>
            <a:gdLst>
              <a:gd name="connsiteX0" fmla="*/ 2352502 w 2352502"/>
              <a:gd name="connsiteY0" fmla="*/ 0 h 2352502"/>
              <a:gd name="connsiteX1" fmla="*/ 0 w 2352502"/>
              <a:gd name="connsiteY1" fmla="*/ 2352502 h 2352502"/>
              <a:gd name="connsiteX2" fmla="*/ 2352502 w 2352502"/>
              <a:gd name="connsiteY2" fmla="*/ 2352502 h 2352502"/>
              <a:gd name="connsiteX3" fmla="*/ 2352502 w 2352502"/>
              <a:gd name="connsiteY3" fmla="*/ 0 h 235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502" h="2352502">
                <a:moveTo>
                  <a:pt x="2352502" y="0"/>
                </a:moveTo>
                <a:lnTo>
                  <a:pt x="0" y="2352502"/>
                </a:lnTo>
                <a:lnTo>
                  <a:pt x="2352502" y="2352502"/>
                </a:lnTo>
                <a:lnTo>
                  <a:pt x="2352502" y="0"/>
                </a:lnTo>
                <a:close/>
              </a:path>
            </a:pathLst>
          </a:custGeom>
          <a:solidFill>
            <a:srgbClr val="FAC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012F45F-5B5C-45AF-8C1B-B68BE83A7E7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5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31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2B9F750-F238-4928-B43F-CED9CDF5A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5CB3132-A9DB-4126-816E-355F468BB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5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4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0" r:id="rId2"/>
    <p:sldLayoutId id="214748367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B508F4A5-A088-4EC7-8AE6-178C90F9CD0A}"/>
              </a:ext>
            </a:extLst>
          </p:cNvPr>
          <p:cNvSpPr/>
          <p:nvPr/>
        </p:nvSpPr>
        <p:spPr>
          <a:xfrm>
            <a:off x="9842269" y="4497185"/>
            <a:ext cx="2352502" cy="2352502"/>
          </a:xfrm>
          <a:custGeom>
            <a:avLst/>
            <a:gdLst>
              <a:gd name="connsiteX0" fmla="*/ 2352502 w 2352502"/>
              <a:gd name="connsiteY0" fmla="*/ 0 h 2352502"/>
              <a:gd name="connsiteX1" fmla="*/ 0 w 2352502"/>
              <a:gd name="connsiteY1" fmla="*/ 2352502 h 2352502"/>
              <a:gd name="connsiteX2" fmla="*/ 2352502 w 2352502"/>
              <a:gd name="connsiteY2" fmla="*/ 2352502 h 2352502"/>
              <a:gd name="connsiteX3" fmla="*/ 2352502 w 2352502"/>
              <a:gd name="connsiteY3" fmla="*/ 0 h 235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502" h="2352502">
                <a:moveTo>
                  <a:pt x="2352502" y="0"/>
                </a:moveTo>
                <a:lnTo>
                  <a:pt x="0" y="2352502"/>
                </a:lnTo>
                <a:lnTo>
                  <a:pt x="2352502" y="2352502"/>
                </a:lnTo>
                <a:lnTo>
                  <a:pt x="2352502" y="0"/>
                </a:lnTo>
                <a:close/>
              </a:path>
            </a:pathLst>
          </a:custGeom>
          <a:solidFill>
            <a:srgbClr val="F9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7D93E7A-7821-4D81-B943-D83DF1FA28D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5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19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2B9F750-F238-4928-B43F-CED9CDF5A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5CB3132-A9DB-4126-816E-355F468BB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5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4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1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B508F4A5-A088-4EC7-8AE6-178C90F9CD0A}"/>
              </a:ext>
            </a:extLst>
          </p:cNvPr>
          <p:cNvSpPr/>
          <p:nvPr/>
        </p:nvSpPr>
        <p:spPr>
          <a:xfrm>
            <a:off x="9842269" y="4497185"/>
            <a:ext cx="2352502" cy="2352502"/>
          </a:xfrm>
          <a:custGeom>
            <a:avLst/>
            <a:gdLst>
              <a:gd name="connsiteX0" fmla="*/ 2352502 w 2352502"/>
              <a:gd name="connsiteY0" fmla="*/ 0 h 2352502"/>
              <a:gd name="connsiteX1" fmla="*/ 0 w 2352502"/>
              <a:gd name="connsiteY1" fmla="*/ 2352502 h 2352502"/>
              <a:gd name="connsiteX2" fmla="*/ 2352502 w 2352502"/>
              <a:gd name="connsiteY2" fmla="*/ 2352502 h 2352502"/>
              <a:gd name="connsiteX3" fmla="*/ 2352502 w 2352502"/>
              <a:gd name="connsiteY3" fmla="*/ 0 h 235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502" h="2352502">
                <a:moveTo>
                  <a:pt x="2352502" y="0"/>
                </a:moveTo>
                <a:lnTo>
                  <a:pt x="0" y="2352502"/>
                </a:lnTo>
                <a:lnTo>
                  <a:pt x="2352502" y="2352502"/>
                </a:lnTo>
                <a:lnTo>
                  <a:pt x="2352502" y="0"/>
                </a:lnTo>
                <a:close/>
              </a:path>
            </a:pathLst>
          </a:custGeom>
          <a:solidFill>
            <a:srgbClr val="F4DA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ADE2012-DD6C-448C-A432-DB6FEA9ABB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84" y="5429848"/>
            <a:ext cx="1056815" cy="14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3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9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2E5BBF-C389-4FAE-BF21-1019044C4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" y="2029892"/>
            <a:ext cx="11551919" cy="2387600"/>
          </a:xfrm>
        </p:spPr>
        <p:txBody>
          <a:bodyPr/>
          <a:lstStyle/>
          <a:p>
            <a:r>
              <a:rPr lang="sv-SE" sz="4800" dirty="0"/>
              <a:t>Hållbar socialtjänst – </a:t>
            </a:r>
            <a:br>
              <a:rPr lang="sv-SE" sz="4800" dirty="0"/>
            </a:br>
            <a:r>
              <a:rPr lang="sv-SE" sz="4800" dirty="0"/>
              <a:t>En ny socialtjänstlag (SOU 2020:47)</a:t>
            </a:r>
            <a:br>
              <a:rPr lang="sv-SE" sz="5400" dirty="0"/>
            </a:br>
            <a:br>
              <a:rPr lang="sv-SE" sz="5400" dirty="0"/>
            </a:br>
            <a:r>
              <a:rPr lang="sv-SE" sz="3600" b="0" dirty="0"/>
              <a:t>Sammanfattning av utredningens förslag</a:t>
            </a:r>
            <a:endParaRPr lang="sv-SE" sz="4400" b="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C1A806E-F6BE-438B-A761-4DA17CB41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840" y="4981433"/>
            <a:ext cx="9144000" cy="1732101"/>
          </a:xfrm>
        </p:spPr>
        <p:txBody>
          <a:bodyPr lIns="91440" tIns="45720" rIns="91440" bIns="45720" anchor="t"/>
          <a:lstStyle/>
          <a:p>
            <a:r>
              <a:rPr lang="sv-SE" sz="2400" dirty="0"/>
              <a:t>3 mars 2021</a:t>
            </a:r>
          </a:p>
          <a:p>
            <a:r>
              <a:rPr lang="sv-SE" sz="2400" dirty="0"/>
              <a:t>Petra Höglund, utredare och FYS-doktorand</a:t>
            </a:r>
            <a:br>
              <a:rPr lang="sv-SE" sz="2400" dirty="0"/>
            </a:br>
            <a:endParaRPr lang="sv-SE" sz="24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869C384-3FBE-4EA3-99A3-C5A0EA20C81F}"/>
              </a:ext>
            </a:extLst>
          </p:cNvPr>
          <p:cNvSpPr/>
          <p:nvPr/>
        </p:nvSpPr>
        <p:spPr>
          <a:xfrm>
            <a:off x="8720918" y="-1"/>
            <a:ext cx="3471081" cy="1105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D7A88A6-C9F8-4CD4-8C3D-8E3B50DC6F3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98340" y="144466"/>
            <a:ext cx="3087580" cy="87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0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48"/>
    </mc:Choice>
    <mc:Fallback xmlns="">
      <p:transition spd="slow" advTm="233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8AC506E0-7E93-455D-9910-BC350BDD58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F0D433-0795-41CD-B59D-439DC55EF3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1" y="350587"/>
            <a:ext cx="9956800" cy="1035050"/>
          </a:xfrm>
        </p:spPr>
        <p:txBody>
          <a:bodyPr/>
          <a:lstStyle/>
          <a:p>
            <a:r>
              <a:rPr lang="sv-SE" sz="3200" dirty="0"/>
              <a:t>Insatser utan individuell behovsprövning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540A14-6D1A-451B-98FD-55DEF6B184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1" y="949125"/>
            <a:ext cx="11208731" cy="5356638"/>
          </a:xfrm>
        </p:spPr>
        <p:txBody>
          <a:bodyPr/>
          <a:lstStyle/>
          <a:p>
            <a:r>
              <a:rPr lang="sv-SE" sz="1800" b="1" dirty="0"/>
              <a:t>Insatser utan föregående individuell biståndsprövning</a:t>
            </a:r>
            <a:br>
              <a:rPr lang="sv-SE" sz="1800" dirty="0"/>
            </a:br>
            <a:r>
              <a:rPr lang="sv-SE" sz="1800" dirty="0"/>
              <a:t>- Socialnämnden kan besluta om att tillhandahålla insatser utan behovsprövning. </a:t>
            </a:r>
            <a:br>
              <a:rPr lang="sv-SE" sz="1800" dirty="0"/>
            </a:br>
            <a:r>
              <a:rPr lang="sv-SE" sz="1800" dirty="0"/>
              <a:t>- Utgör ej myndighetsutövning.</a:t>
            </a:r>
            <a:br>
              <a:rPr lang="sv-SE" sz="1800" dirty="0"/>
            </a:br>
            <a:r>
              <a:rPr lang="sv-SE" sz="1800" dirty="0"/>
              <a:t>- Från 15 år utan vårdnadshavares samtycke. </a:t>
            </a:r>
            <a:br>
              <a:rPr lang="sv-SE" sz="1800" dirty="0"/>
            </a:br>
            <a:r>
              <a:rPr lang="sv-SE" sz="1800" dirty="0"/>
              <a:t>- Krav på dokumentation – utförandet. Kan göras undantag.</a:t>
            </a:r>
            <a:br>
              <a:rPr lang="sv-SE" sz="1800" dirty="0"/>
            </a:br>
            <a:r>
              <a:rPr lang="sv-SE" sz="1800" dirty="0"/>
              <a:t>- Måste fortsatt utreda vid kännedom om något som kan föranleda åtgärd från socialtjänsten.</a:t>
            </a:r>
            <a:br>
              <a:rPr lang="sv-SE" sz="1800" dirty="0"/>
            </a:br>
            <a:br>
              <a:rPr lang="sv-SE" sz="1800" dirty="0"/>
            </a:br>
            <a:r>
              <a:rPr lang="sv-SE" sz="1800" dirty="0"/>
              <a:t>Får </a:t>
            </a:r>
            <a:r>
              <a:rPr lang="sv-SE" sz="1800" b="1" dirty="0"/>
              <a:t>inte</a:t>
            </a:r>
            <a:r>
              <a:rPr lang="sv-SE" sz="1800" dirty="0"/>
              <a:t> ges utan behovsprövning: </a:t>
            </a:r>
            <a:br>
              <a:rPr lang="sv-SE" sz="1800" dirty="0"/>
            </a:br>
            <a:r>
              <a:rPr lang="sv-SE" sz="1600" dirty="0"/>
              <a:t>* Kontaktperson, kontaktfamilj, särskilt kvalificerad kontaktperson</a:t>
            </a:r>
            <a:br>
              <a:rPr lang="sv-SE" sz="1600" dirty="0"/>
            </a:br>
            <a:r>
              <a:rPr lang="sv-SE" sz="1600" dirty="0"/>
              <a:t>* Familjehem</a:t>
            </a:r>
            <a:br>
              <a:rPr lang="sv-SE" sz="1600" dirty="0"/>
            </a:br>
            <a:r>
              <a:rPr lang="sv-SE" sz="1600" dirty="0"/>
              <a:t>* Vård i särskilda ungdomshem (12 § LVU) och LVM-hem (22 och 23 §§ LVM)</a:t>
            </a:r>
            <a:br>
              <a:rPr lang="sv-SE" sz="1600" dirty="0"/>
            </a:br>
            <a:r>
              <a:rPr lang="sv-SE" sz="1600" dirty="0"/>
              <a:t>* Vård av </a:t>
            </a:r>
            <a:r>
              <a:rPr lang="sv-SE" sz="1600" u="sng" dirty="0"/>
              <a:t>barn</a:t>
            </a:r>
            <a:r>
              <a:rPr lang="sv-SE" sz="1600" dirty="0"/>
              <a:t> i jourhem, stödboende, HVB eller motsvarande.</a:t>
            </a:r>
            <a:br>
              <a:rPr lang="sv-SE" sz="1600" dirty="0"/>
            </a:br>
            <a:r>
              <a:rPr lang="sv-SE" sz="1600" dirty="0"/>
              <a:t>* Stadigvarande plats i särskilda boendeformer för äldre och </a:t>
            </a:r>
            <a:br>
              <a:rPr lang="sv-SE" sz="1600" dirty="0"/>
            </a:br>
            <a:r>
              <a:rPr lang="sv-SE" sz="1600" dirty="0"/>
              <a:t>bostäder med särskilt stöd för personer med funktionsnedsättning. </a:t>
            </a:r>
            <a:br>
              <a:rPr lang="sv-SE" sz="1600" dirty="0"/>
            </a:br>
            <a:r>
              <a:rPr lang="sv-SE" sz="1600" dirty="0"/>
              <a:t>* Ekonomisk hjälp.</a:t>
            </a:r>
            <a:endParaRPr lang="sv-SE" sz="1800" dirty="0"/>
          </a:p>
        </p:txBody>
      </p:sp>
      <p:sp>
        <p:nvSpPr>
          <p:cNvPr id="5" name="Pratbubbla: rektangel med rundade hörn 4">
            <a:extLst>
              <a:ext uri="{FF2B5EF4-FFF2-40B4-BE49-F238E27FC236}">
                <a16:creationId xmlns:a16="http://schemas.microsoft.com/office/drawing/2014/main" id="{B2C12EEA-9C0A-4F5C-8B51-082F393E9527}"/>
              </a:ext>
            </a:extLst>
          </p:cNvPr>
          <p:cNvSpPr/>
          <p:nvPr/>
        </p:nvSpPr>
        <p:spPr>
          <a:xfrm flipH="1">
            <a:off x="9662931" y="239744"/>
            <a:ext cx="2341945" cy="1145893"/>
          </a:xfrm>
          <a:prstGeom prst="wedgeRoundRectCallout">
            <a:avLst>
              <a:gd name="adj1" fmla="val -29763"/>
              <a:gd name="adj2" fmla="val 7664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För mycket resurser på utredning, för lite på utförande och uppföljning. </a:t>
            </a:r>
          </a:p>
        </p:txBody>
      </p:sp>
    </p:spTree>
    <p:extLst>
      <p:ext uri="{BB962C8B-B14F-4D97-AF65-F5344CB8AC3E}">
        <p14:creationId xmlns:p14="http://schemas.microsoft.com/office/powerpoint/2010/main" val="412684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573"/>
    </mc:Choice>
    <mc:Fallback xmlns="">
      <p:transition spd="slow" advTm="36757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D528E684-AAD3-4108-99F0-2E7B8027C8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DD8DAFC-A96D-4023-858B-AC083166A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446567"/>
            <a:ext cx="9956800" cy="992364"/>
          </a:xfrm>
        </p:spPr>
        <p:txBody>
          <a:bodyPr/>
          <a:lstStyle/>
          <a:p>
            <a:r>
              <a:rPr lang="sv-SE" sz="3200" dirty="0"/>
              <a:t>Förtydligat barnrättsperspektiv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35C1864-9A18-4D6F-99F5-FA62DCFB87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1" y="972273"/>
            <a:ext cx="11256913" cy="5333489"/>
          </a:xfrm>
        </p:spPr>
        <p:txBody>
          <a:bodyPr/>
          <a:lstStyle/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r>
              <a:rPr lang="sv-SE" sz="1800" dirty="0"/>
              <a:t>Barnets rätt till </a:t>
            </a:r>
            <a:r>
              <a:rPr lang="sv-SE" sz="1800" b="1" dirty="0"/>
              <a:t>information</a:t>
            </a:r>
            <a:r>
              <a:rPr lang="sv-SE" sz="1800" dirty="0"/>
              <a:t> stärks. </a:t>
            </a:r>
          </a:p>
          <a:p>
            <a:r>
              <a:rPr lang="sv-SE" sz="1800" dirty="0"/>
              <a:t>Rätt att framföra sina </a:t>
            </a:r>
            <a:r>
              <a:rPr lang="sv-SE" sz="1800" b="1" dirty="0"/>
              <a:t>åsikter</a:t>
            </a:r>
            <a:r>
              <a:rPr lang="sv-SE" sz="1800" dirty="0"/>
              <a:t>.</a:t>
            </a:r>
            <a:br>
              <a:rPr lang="sv-SE" sz="1800" dirty="0"/>
            </a:br>
            <a:r>
              <a:rPr lang="sv-SE" sz="1800" dirty="0"/>
              <a:t>- Saknar förmåga </a:t>
            </a:r>
            <a:r>
              <a:rPr lang="sv-SE" sz="1800" dirty="0">
                <a:sym typeface="Wingdings" panose="05000000000000000000" pitchFamily="2" charset="2"/>
              </a:rPr>
              <a:t></a:t>
            </a:r>
            <a:r>
              <a:rPr lang="sv-SE" sz="1800" dirty="0"/>
              <a:t> kartläggas på annat sätt.</a:t>
            </a:r>
            <a:br>
              <a:rPr lang="sv-SE" sz="1800" dirty="0"/>
            </a:br>
            <a:r>
              <a:rPr lang="sv-SE" sz="1800" dirty="0"/>
              <a:t>- Väljer att inte framföra </a:t>
            </a:r>
            <a:r>
              <a:rPr lang="sv-SE" sz="1800" dirty="0">
                <a:sym typeface="Wingdings" panose="05000000000000000000" pitchFamily="2" charset="2"/>
              </a:rPr>
              <a:t></a:t>
            </a:r>
            <a:r>
              <a:rPr lang="sv-SE" sz="1800" dirty="0"/>
              <a:t> ska respekteras och ej kartläggas. </a:t>
            </a:r>
          </a:p>
          <a:p>
            <a:r>
              <a:rPr lang="sv-SE" sz="1800" b="1" dirty="0"/>
              <a:t>Samtala</a:t>
            </a:r>
            <a:r>
              <a:rPr lang="sv-SE" sz="1800" dirty="0"/>
              <a:t> med barn utan vårdnadshavares samtycke inför beslut att inleda utredning. </a:t>
            </a:r>
          </a:p>
          <a:p>
            <a:r>
              <a:rPr lang="sv-SE" sz="1800" b="1" dirty="0"/>
              <a:t>Rätt till kontakt </a:t>
            </a:r>
            <a:r>
              <a:rPr lang="sv-SE" sz="1800" dirty="0"/>
              <a:t>med föräldrar, syskon och andra närstående vid placering.</a:t>
            </a:r>
          </a:p>
          <a:p>
            <a:r>
              <a:rPr lang="sv-SE" sz="1800" b="1" dirty="0"/>
              <a:t>Uppföljning</a:t>
            </a:r>
            <a:r>
              <a:rPr lang="sv-SE" sz="1800" dirty="0"/>
              <a:t> av barnets situation – två månader </a:t>
            </a:r>
            <a:r>
              <a:rPr lang="sv-SE" sz="1800" dirty="0">
                <a:sym typeface="Wingdings" panose="05000000000000000000" pitchFamily="2" charset="2"/>
              </a:rPr>
              <a:t> sex månader.</a:t>
            </a:r>
            <a:r>
              <a:rPr lang="sv-SE" sz="1800" dirty="0"/>
              <a:t> </a:t>
            </a:r>
          </a:p>
          <a:p>
            <a:r>
              <a:rPr lang="sv-SE" sz="1800" dirty="0"/>
              <a:t>Utreda vidare: barnombud samt tid för gallring och sekretess av </a:t>
            </a:r>
            <a:r>
              <a:rPr lang="sv-SE" sz="1800" dirty="0" err="1"/>
              <a:t>barnakter</a:t>
            </a:r>
            <a:r>
              <a:rPr lang="sv-SE" sz="1800" dirty="0"/>
              <a:t>. </a:t>
            </a:r>
            <a:endParaRPr lang="sv-SE" sz="1600" dirty="0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1F7C7A6D-3F22-421F-B3E2-7D963B9A1C55}"/>
              </a:ext>
            </a:extLst>
          </p:cNvPr>
          <p:cNvSpPr/>
          <p:nvPr/>
        </p:nvSpPr>
        <p:spPr>
          <a:xfrm>
            <a:off x="1485042" y="1164277"/>
            <a:ext cx="8204759" cy="1101546"/>
          </a:xfrm>
          <a:prstGeom prst="round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i="1" dirty="0">
                <a:solidFill>
                  <a:schemeClr val="tx1"/>
                </a:solidFill>
              </a:rPr>
              <a:t>”Vid alla åtgärder som rör barn ska i första hand beaktas </a:t>
            </a:r>
            <a:br>
              <a:rPr lang="sv-SE" sz="2000" i="1" dirty="0">
                <a:solidFill>
                  <a:schemeClr val="tx1"/>
                </a:solidFill>
              </a:rPr>
            </a:br>
            <a:r>
              <a:rPr lang="sv-SE" sz="2000" i="1" dirty="0">
                <a:solidFill>
                  <a:schemeClr val="tx1"/>
                </a:solidFill>
              </a:rPr>
              <a:t>vad som bedöms vara barnets bästa.”</a:t>
            </a:r>
          </a:p>
        </p:txBody>
      </p:sp>
    </p:spTree>
    <p:extLst>
      <p:ext uri="{BB962C8B-B14F-4D97-AF65-F5344CB8AC3E}">
        <p14:creationId xmlns:p14="http://schemas.microsoft.com/office/powerpoint/2010/main" val="157224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457"/>
    </mc:Choice>
    <mc:Fallback xmlns="">
      <p:transition spd="slow" advTm="19645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75CB915D-93BD-4661-B7B5-67728984FA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48C957-8988-448A-857F-817AD5F547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386852"/>
            <a:ext cx="9956800" cy="1035050"/>
          </a:xfrm>
        </p:spPr>
        <p:txBody>
          <a:bodyPr/>
          <a:lstStyle/>
          <a:p>
            <a:r>
              <a:rPr lang="sv-SE" sz="3200" dirty="0"/>
              <a:t>Jämställdhet som mål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BEBF01-40FB-49DC-9773-5313AD2A1D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006997"/>
            <a:ext cx="9956800" cy="801757"/>
          </a:xfrm>
        </p:spPr>
        <p:txBody>
          <a:bodyPr/>
          <a:lstStyle/>
          <a:p>
            <a:r>
              <a:rPr lang="sv-SE" sz="2400" dirty="0"/>
              <a:t>Målbestämmelsen om </a:t>
            </a:r>
            <a:r>
              <a:rPr lang="sv-SE" sz="2400" b="1" dirty="0"/>
              <a:t>jämlikhet</a:t>
            </a:r>
            <a:r>
              <a:rPr lang="sv-SE" sz="2400" dirty="0"/>
              <a:t> kompletteras med </a:t>
            </a:r>
            <a:r>
              <a:rPr lang="sv-SE" sz="2400" b="1" dirty="0"/>
              <a:t>jämställdhet</a:t>
            </a:r>
            <a:r>
              <a:rPr lang="sv-SE" sz="2400" dirty="0"/>
              <a:t>.</a:t>
            </a:r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sp>
        <p:nvSpPr>
          <p:cNvPr id="5" name="Pratbubbla: oval 4">
            <a:extLst>
              <a:ext uri="{FF2B5EF4-FFF2-40B4-BE49-F238E27FC236}">
                <a16:creationId xmlns:a16="http://schemas.microsoft.com/office/drawing/2014/main" id="{CC23F9B0-8E1B-4036-A41A-5F7B15BF47B9}"/>
              </a:ext>
            </a:extLst>
          </p:cNvPr>
          <p:cNvSpPr/>
          <p:nvPr/>
        </p:nvSpPr>
        <p:spPr>
          <a:xfrm>
            <a:off x="2358534" y="1864858"/>
            <a:ext cx="3608151" cy="1446835"/>
          </a:xfrm>
          <a:prstGeom prst="wedgeEllipseCallout">
            <a:avLst>
              <a:gd name="adj1" fmla="val 16139"/>
              <a:gd name="adj2" fmla="val -71905"/>
            </a:avLst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”…rättvisa villkor mellan individer och grupper i samhället.”</a:t>
            </a:r>
          </a:p>
        </p:txBody>
      </p:sp>
      <p:sp>
        <p:nvSpPr>
          <p:cNvPr id="6" name="Pratbubbla: oval 5">
            <a:extLst>
              <a:ext uri="{FF2B5EF4-FFF2-40B4-BE49-F238E27FC236}">
                <a16:creationId xmlns:a16="http://schemas.microsoft.com/office/drawing/2014/main" id="{2B0EA252-2ABD-4404-A514-745F1FDB8186}"/>
              </a:ext>
            </a:extLst>
          </p:cNvPr>
          <p:cNvSpPr/>
          <p:nvPr/>
        </p:nvSpPr>
        <p:spPr>
          <a:xfrm>
            <a:off x="7592863" y="1864859"/>
            <a:ext cx="3608151" cy="1446835"/>
          </a:xfrm>
          <a:prstGeom prst="wedgeEllipseCallout">
            <a:avLst>
              <a:gd name="adj1" fmla="val -7682"/>
              <a:gd name="adj2" fmla="val -73505"/>
            </a:avLst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”…förhållanden mellan kvinnor och män, flickor och pojkar.”</a:t>
            </a:r>
          </a:p>
        </p:txBody>
      </p:sp>
      <p:sp>
        <p:nvSpPr>
          <p:cNvPr id="8" name="Platshållare för text 3">
            <a:extLst>
              <a:ext uri="{FF2B5EF4-FFF2-40B4-BE49-F238E27FC236}">
                <a16:creationId xmlns:a16="http://schemas.microsoft.com/office/drawing/2014/main" id="{B55ACE2D-14D1-4019-B4EF-2AD395654C31}"/>
              </a:ext>
            </a:extLst>
          </p:cNvPr>
          <p:cNvSpPr txBox="1">
            <a:spLocks/>
          </p:cNvSpPr>
          <p:nvPr/>
        </p:nvSpPr>
        <p:spPr>
          <a:xfrm>
            <a:off x="609022" y="3713370"/>
            <a:ext cx="9345206" cy="8017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v-SE" sz="1800" b="1" dirty="0"/>
              <a:t>Synliggöra och beakta skillnader</a:t>
            </a:r>
            <a:r>
              <a:rPr lang="sv-SE" sz="1800" dirty="0"/>
              <a:t> mellan </a:t>
            </a:r>
            <a:r>
              <a:rPr lang="sv-SE" sz="1800" i="1" dirty="0"/>
              <a:t>kvinnor och män </a:t>
            </a:r>
            <a:r>
              <a:rPr lang="sv-SE" sz="1800" dirty="0"/>
              <a:t>av betydelse för socialtjänstens verksamhet på samhälls-, grupp- och individnivå.</a:t>
            </a:r>
          </a:p>
          <a:p>
            <a:pPr>
              <a:buFontTx/>
              <a:buChar char="-"/>
            </a:pPr>
            <a:r>
              <a:rPr lang="sv-SE" sz="1800" dirty="0"/>
              <a:t>Genomföra verksamhet så att omotiverade </a:t>
            </a:r>
            <a:r>
              <a:rPr lang="sv-SE" sz="1800" b="1" dirty="0"/>
              <a:t>skillnader inte bevaras/förstärks </a:t>
            </a:r>
            <a:r>
              <a:rPr lang="sv-SE" sz="1800" dirty="0"/>
              <a:t>genom socialtjänstens arbete.</a:t>
            </a:r>
          </a:p>
          <a:p>
            <a:pPr>
              <a:buFontTx/>
              <a:buChar char="-"/>
            </a:pPr>
            <a:r>
              <a:rPr lang="sv-SE" sz="1800" dirty="0"/>
              <a:t>Vara </a:t>
            </a:r>
            <a:r>
              <a:rPr lang="sv-SE" sz="1800" b="1" dirty="0"/>
              <a:t>medveten om risker för genusbias </a:t>
            </a:r>
            <a:r>
              <a:rPr lang="sv-SE" sz="1800" dirty="0"/>
              <a:t>i socialtjänstens verksamhet och </a:t>
            </a:r>
            <a:r>
              <a:rPr lang="sv-SE" sz="1800" b="1" dirty="0"/>
              <a:t>hantera</a:t>
            </a:r>
            <a:r>
              <a:rPr lang="sv-SE" sz="1800" dirty="0"/>
              <a:t> dessa så att jämställdhet främjas.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F0D40667-35A7-49A3-B0F3-2EBA1DA4A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717" y="3144630"/>
            <a:ext cx="678116" cy="7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7DFF652-1614-4C9B-9245-12E50E0B1A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0EAD2E5-A6AB-45FE-881D-69B669FD94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451413"/>
            <a:ext cx="9956800" cy="1285456"/>
          </a:xfrm>
        </p:spPr>
        <p:txBody>
          <a:bodyPr/>
          <a:lstStyle/>
          <a:p>
            <a:r>
              <a:rPr lang="sv-SE" sz="3200" dirty="0"/>
              <a:t>Äldreomsorg – SoL eller särskild lagstiftning?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862332-73CD-433D-BC1E-444E428D75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018572"/>
            <a:ext cx="10786860" cy="528719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sv-SE" sz="1800" dirty="0"/>
              <a:t>Flera fördelar med fortsatt reglering i socialtjänstlagen:</a:t>
            </a:r>
          </a:p>
          <a:p>
            <a:pPr>
              <a:buFontTx/>
              <a:buChar char="-"/>
            </a:pPr>
            <a:r>
              <a:rPr lang="sv-SE" sz="1800" dirty="0"/>
              <a:t>Främjar </a:t>
            </a:r>
            <a:r>
              <a:rPr lang="sv-SE" sz="1800" b="1" dirty="0"/>
              <a:t>helhetssynen</a:t>
            </a:r>
            <a:r>
              <a:rPr lang="sv-SE" sz="1800" dirty="0"/>
              <a:t> och individinriktat arbete istället för fokus på traditionell äldreomsorg.</a:t>
            </a:r>
          </a:p>
          <a:p>
            <a:pPr>
              <a:buFontTx/>
              <a:buChar char="-"/>
            </a:pPr>
            <a:r>
              <a:rPr lang="sv-SE" sz="1800" dirty="0"/>
              <a:t>Betona socialtjänstens uppgift att ge stöd till människor genom hela livet.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Vad särreglering skulle innebära beror på omfattning – insatser och personer.</a:t>
            </a:r>
          </a:p>
          <a:p>
            <a:pPr>
              <a:buFontTx/>
              <a:buChar char="-"/>
            </a:pPr>
            <a:r>
              <a:rPr lang="sv-SE" sz="1800" dirty="0"/>
              <a:t>Risk för </a:t>
            </a:r>
            <a:r>
              <a:rPr lang="sv-SE" sz="1800" b="1" dirty="0"/>
              <a:t>"SoL-dubblett" </a:t>
            </a:r>
            <a:r>
              <a:rPr lang="sv-SE" sz="1800" dirty="0">
                <a:sym typeface="Wingdings" panose="05000000000000000000" pitchFamily="2" charset="2"/>
              </a:rPr>
              <a:t> förändrar inte förutsättningarna för </a:t>
            </a:r>
            <a:r>
              <a:rPr lang="sv-SE" sz="1800" dirty="0"/>
              <a:t>sammanhållen vård och omsorg om den inte också omfattar bestämmelser för hälso- och sjukvården.</a:t>
            </a:r>
          </a:p>
          <a:p>
            <a:pPr>
              <a:buFontTx/>
              <a:buChar char="-"/>
            </a:pPr>
            <a:r>
              <a:rPr lang="sv-SE" sz="1800" dirty="0"/>
              <a:t>Risk för avsteg från strävan mot generella lagar med individuella behov i fokus.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r>
              <a:rPr lang="sv-SE" sz="1600" b="1" dirty="0"/>
              <a:t>Utredningens bedömning: </a:t>
            </a:r>
            <a:r>
              <a:rPr lang="sv-SE" sz="1600" dirty="0"/>
              <a:t>Avgörande för en god vård och omsorg</a:t>
            </a:r>
            <a:endParaRPr lang="sv-SE" dirty="0"/>
          </a:p>
          <a:p>
            <a:pPr marL="0" indent="0">
              <a:buNone/>
            </a:pPr>
            <a:r>
              <a:rPr lang="sv-SE" sz="1600" dirty="0"/>
              <a:t>om äldre personer är rätt förutsättningar för både sociala</a:t>
            </a:r>
          </a:p>
          <a:p>
            <a:pPr marL="0" indent="0">
              <a:buNone/>
            </a:pPr>
            <a:r>
              <a:rPr lang="sv-SE" sz="1600" dirty="0"/>
              <a:t>insatser och en sammanhållen vård och omsorg som också omfattar</a:t>
            </a:r>
          </a:p>
          <a:p>
            <a:pPr marL="0" indent="0">
              <a:buNone/>
            </a:pPr>
            <a:r>
              <a:rPr lang="sv-SE" sz="1600" dirty="0"/>
              <a:t>hälso- och sjukvård. Omsorgen och vården ska utgå från</a:t>
            </a:r>
          </a:p>
          <a:p>
            <a:pPr marL="0" indent="0">
              <a:buNone/>
            </a:pPr>
            <a:r>
              <a:rPr lang="sv-SE" sz="1600" dirty="0"/>
              <a:t>den äldre personens behov, förutsättningar och önskemål.</a:t>
            </a:r>
          </a:p>
          <a:p>
            <a:pPr marL="0" indent="0">
              <a:buNone/>
            </a:pPr>
            <a:r>
              <a:rPr lang="sv-SE" sz="1600" dirty="0"/>
              <a:t>För den socialt inriktade äldreomsorgen finns det flera fördelar</a:t>
            </a:r>
          </a:p>
          <a:p>
            <a:pPr marL="0" indent="0">
              <a:buNone/>
            </a:pPr>
            <a:r>
              <a:rPr lang="sv-SE" sz="1600" dirty="0"/>
              <a:t>med en fortsatt reglering i socialtjänstlagen, det bör därför vara</a:t>
            </a:r>
          </a:p>
          <a:p>
            <a:pPr marL="0" indent="0">
              <a:buNone/>
            </a:pPr>
            <a:r>
              <a:rPr lang="sv-SE" sz="1600" dirty="0"/>
              <a:t>grunden för det fortsatta arbetet med äldreomsorgens reglering.</a:t>
            </a:r>
          </a:p>
          <a:p>
            <a:pPr marL="0" indent="0">
              <a:buNone/>
            </a:pPr>
            <a:r>
              <a:rPr lang="sv-SE" sz="1600" dirty="0"/>
              <a:t>Vad en särlagstiftning för äldreomsorgen skulle innebära för</a:t>
            </a:r>
          </a:p>
          <a:p>
            <a:pPr marL="0" indent="0">
              <a:buNone/>
            </a:pPr>
            <a:r>
              <a:rPr lang="sv-SE" sz="1600" dirty="0"/>
              <a:t>äldre personer och deras närstående beror på hur lagen utformas,</a:t>
            </a:r>
          </a:p>
          <a:p>
            <a:pPr marL="0" indent="0">
              <a:buNone/>
            </a:pPr>
            <a:r>
              <a:rPr lang="sv-SE" sz="1600" dirty="0"/>
              <a:t>t.ex. när det gäller vilka personer och insatser som lagen skulle</a:t>
            </a:r>
          </a:p>
          <a:p>
            <a:pPr marL="0" indent="0">
              <a:buNone/>
            </a:pPr>
            <a:r>
              <a:rPr lang="sv-SE" sz="1600" dirty="0"/>
              <a:t>omfatta. En äldreomsorgslag som avgränsas till socialtjänstområdet</a:t>
            </a:r>
          </a:p>
          <a:p>
            <a:pPr marL="0" indent="0">
              <a:buNone/>
            </a:pPr>
            <a:r>
              <a:rPr lang="sv-SE" sz="1600" dirty="0"/>
              <a:t>kommer till stora delar att dubblera socialtjänstlagen. En</a:t>
            </a:r>
          </a:p>
          <a:p>
            <a:pPr marL="0" indent="0">
              <a:buNone/>
            </a:pPr>
            <a:r>
              <a:rPr lang="sv-SE" sz="1600" dirty="0"/>
              <a:t>sådan lag kommer inte att förändra förutsättningarna för en sammanhållen</a:t>
            </a:r>
          </a:p>
          <a:p>
            <a:pPr marL="0" indent="0">
              <a:buNone/>
            </a:pPr>
            <a:r>
              <a:rPr lang="sv-SE" sz="1600" dirty="0"/>
              <a:t>vård och omsorg om den inte också omfattar bestämmelser</a:t>
            </a:r>
          </a:p>
          <a:p>
            <a:pPr marL="0" indent="0">
              <a:buNone/>
            </a:pPr>
            <a:r>
              <a:rPr lang="sv-SE" sz="1600" dirty="0"/>
              <a:t>för hälso- och sjukvården.</a:t>
            </a:r>
          </a:p>
        </p:txBody>
      </p:sp>
      <p:sp>
        <p:nvSpPr>
          <p:cNvPr id="5" name="Pratbubbla: rektangel med rundade hörn 4">
            <a:extLst>
              <a:ext uri="{FF2B5EF4-FFF2-40B4-BE49-F238E27FC236}">
                <a16:creationId xmlns:a16="http://schemas.microsoft.com/office/drawing/2014/main" id="{5A3F892E-F8E3-4947-8A0C-60FBD0805E45}"/>
              </a:ext>
            </a:extLst>
          </p:cNvPr>
          <p:cNvSpPr/>
          <p:nvPr/>
        </p:nvSpPr>
        <p:spPr>
          <a:xfrm>
            <a:off x="1296538" y="5069761"/>
            <a:ext cx="6547038" cy="1285457"/>
          </a:xfrm>
          <a:prstGeom prst="wedgeRoundRectCallout">
            <a:avLst>
              <a:gd name="adj1" fmla="val -21164"/>
              <a:gd name="adj2" fmla="val 74327"/>
              <a:gd name="adj3" fmla="val 16667"/>
            </a:avLst>
          </a:prstGeom>
          <a:ln w="28575"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i="1" dirty="0">
                <a:solidFill>
                  <a:schemeClr val="tx1"/>
                </a:solidFill>
              </a:rPr>
              <a:t>Kontinuitet, personalens förutsättningar, </a:t>
            </a:r>
          </a:p>
          <a:p>
            <a:pPr algn="ctr"/>
            <a:r>
              <a:rPr lang="sv-SE" sz="2000" i="1" dirty="0">
                <a:solidFill>
                  <a:schemeClr val="tx1"/>
                </a:solidFill>
              </a:rPr>
              <a:t>likvärdighet och förutsättningar för samverkan </a:t>
            </a:r>
          </a:p>
          <a:p>
            <a:pPr algn="ctr"/>
            <a:r>
              <a:rPr lang="sv-SE" sz="2000" i="1" dirty="0">
                <a:solidFill>
                  <a:schemeClr val="tx1"/>
                </a:solidFill>
              </a:rPr>
              <a:t>huvudmän-verksamheter.</a:t>
            </a:r>
          </a:p>
        </p:txBody>
      </p:sp>
    </p:spTree>
    <p:extLst>
      <p:ext uri="{BB962C8B-B14F-4D97-AF65-F5344CB8AC3E}">
        <p14:creationId xmlns:p14="http://schemas.microsoft.com/office/powerpoint/2010/main" val="3317266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9BA3F48-2ABD-48B2-97E9-AA2BD2790F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8E1C6F-466E-4587-8BE1-0E816B55B8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sz="3200" dirty="0"/>
              <a:t>Professionens roll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B8965C-2737-41F0-92A9-43CB5A890A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736870"/>
            <a:ext cx="9956800" cy="4568892"/>
          </a:xfrm>
        </p:spPr>
        <p:txBody>
          <a:bodyPr/>
          <a:lstStyle/>
          <a:p>
            <a:r>
              <a:rPr lang="sv-SE" sz="2400" dirty="0"/>
              <a:t>Professionens </a:t>
            </a:r>
            <a:r>
              <a:rPr lang="sv-SE" sz="2400" b="1" dirty="0"/>
              <a:t>begränsade handlingsutrymme </a:t>
            </a:r>
            <a:r>
              <a:rPr lang="sv-SE" sz="2400" dirty="0"/>
              <a:t>vid beslut i individärenden. Förtroendevalda – Tjänstemän. </a:t>
            </a:r>
          </a:p>
          <a:p>
            <a:r>
              <a:rPr lang="sv-SE" sz="2400" dirty="0"/>
              <a:t>Beslutsordningen är viktig för </a:t>
            </a:r>
            <a:r>
              <a:rPr lang="sv-SE" sz="2400" b="1" dirty="0"/>
              <a:t>kvalitetsutveckling</a:t>
            </a:r>
            <a:r>
              <a:rPr lang="sv-SE" sz="2400" dirty="0"/>
              <a:t> och </a:t>
            </a:r>
            <a:r>
              <a:rPr lang="sv-SE" sz="2400" b="1" dirty="0"/>
              <a:t>rättssäkerhet</a:t>
            </a:r>
            <a:r>
              <a:rPr lang="sv-SE" sz="2400" dirty="0"/>
              <a:t>.</a:t>
            </a:r>
          </a:p>
        </p:txBody>
      </p:sp>
      <p:sp>
        <p:nvSpPr>
          <p:cNvPr id="5" name="Pratbubbla: rektangel med rundade hörn 4">
            <a:extLst>
              <a:ext uri="{FF2B5EF4-FFF2-40B4-BE49-F238E27FC236}">
                <a16:creationId xmlns:a16="http://schemas.microsoft.com/office/drawing/2014/main" id="{99694C60-8CC6-475A-A61E-DBDF6E223B17}"/>
              </a:ext>
            </a:extLst>
          </p:cNvPr>
          <p:cNvSpPr/>
          <p:nvPr/>
        </p:nvSpPr>
        <p:spPr>
          <a:xfrm>
            <a:off x="859808" y="4367284"/>
            <a:ext cx="5445457" cy="1788897"/>
          </a:xfrm>
          <a:prstGeom prst="wedgeRoundRectCallout">
            <a:avLst>
              <a:gd name="adj1" fmla="val -20833"/>
              <a:gd name="adj2" fmla="val 66315"/>
              <a:gd name="adj3" fmla="val 16667"/>
            </a:avLst>
          </a:prstGeom>
          <a:ln w="38100"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Ny utredning </a:t>
            </a:r>
          </a:p>
          <a:p>
            <a:pPr algn="ctr"/>
            <a:r>
              <a:rPr lang="sv-SE" sz="2400" dirty="0">
                <a:solidFill>
                  <a:schemeClr val="tx1"/>
                </a:solidFill>
              </a:rPr>
              <a:t>- se över professionens roll i den nuvarande beslutsordningen.</a:t>
            </a:r>
          </a:p>
        </p:txBody>
      </p:sp>
    </p:spTree>
    <p:extLst>
      <p:ext uri="{BB962C8B-B14F-4D97-AF65-F5344CB8AC3E}">
        <p14:creationId xmlns:p14="http://schemas.microsoft.com/office/powerpoint/2010/main" val="399034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F27E7DA0-C4C8-4595-85FC-C84756DE09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31BEDF-AAB9-44AD-8B40-9BEEBBC89D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696036"/>
            <a:ext cx="9956800" cy="898938"/>
          </a:xfrm>
        </p:spPr>
        <p:txBody>
          <a:bodyPr/>
          <a:lstStyle/>
          <a:p>
            <a:r>
              <a:rPr lang="sv-SE" sz="3200" dirty="0"/>
              <a:t>Blandat från remissvaren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A78C30-03F6-443D-ADD6-EB941DA66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395664"/>
            <a:ext cx="9956800" cy="4910098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Insatser utan behovsprövning</a:t>
            </a:r>
          </a:p>
          <a:p>
            <a:r>
              <a:rPr lang="sv-SE" sz="1800" dirty="0"/>
              <a:t>Risk för </a:t>
            </a:r>
            <a:r>
              <a:rPr lang="sv-SE" sz="1800" b="1" dirty="0"/>
              <a:t>ojämlikhet mellan kommuner</a:t>
            </a:r>
            <a:r>
              <a:rPr lang="sv-SE" sz="1800" dirty="0"/>
              <a:t>. Föreslår att kommunerna ska åläggas att erbjuda vissa utpekade insatser. (</a:t>
            </a:r>
            <a:r>
              <a:rPr lang="sv-SE" sz="1800" i="1" dirty="0"/>
              <a:t>Vision, SSR)</a:t>
            </a:r>
          </a:p>
          <a:p>
            <a:r>
              <a:rPr lang="sv-SE" sz="1800" dirty="0"/>
              <a:t>Olämpligt att erbjuda </a:t>
            </a:r>
            <a:r>
              <a:rPr lang="sv-SE" sz="1800" b="1" dirty="0"/>
              <a:t>HVB för missbruksproblematik </a:t>
            </a:r>
            <a:r>
              <a:rPr lang="sv-SE" sz="1800" dirty="0"/>
              <a:t>utan behovsprövning. Behandling på HVB kan ha olika syften och olika boenden har olika inriktning – utredning viktig för matchningen och för att undvika att för stort ansvar läggs på den enskilde. </a:t>
            </a:r>
            <a:r>
              <a:rPr lang="sv-SE" sz="1800" i="1" dirty="0"/>
              <a:t>(Alvesta kommun) </a:t>
            </a:r>
          </a:p>
          <a:p>
            <a:r>
              <a:rPr lang="sv-SE" sz="1800" dirty="0"/>
              <a:t>Förutsätter den </a:t>
            </a:r>
            <a:r>
              <a:rPr lang="sv-SE" sz="1800" b="1" dirty="0"/>
              <a:t>enskildes initiativ</a:t>
            </a:r>
            <a:r>
              <a:rPr lang="sv-SE" sz="1800" dirty="0"/>
              <a:t>, vilket kräver kännedom. Vilka </a:t>
            </a:r>
            <a:r>
              <a:rPr lang="sv-SE" sz="1800" b="1" dirty="0"/>
              <a:t>barn</a:t>
            </a:r>
            <a:r>
              <a:rPr lang="sv-SE" sz="1800" dirty="0"/>
              <a:t> kommer ta initiativ till kontakt eller ha vuxna i sin närhet som gör det? Risk att inte alla barn nås av insatserna. </a:t>
            </a:r>
            <a:r>
              <a:rPr lang="sv-SE" sz="1800" i="1" dirty="0"/>
              <a:t>(BRIS)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03437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F27E7DA0-C4C8-4595-85FC-C84756DE09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31BEDF-AAB9-44AD-8B40-9BEEBBC89D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682388"/>
            <a:ext cx="9956800" cy="761401"/>
          </a:xfrm>
        </p:spPr>
        <p:txBody>
          <a:bodyPr/>
          <a:lstStyle/>
          <a:p>
            <a:r>
              <a:rPr lang="sv-SE" sz="3200" dirty="0"/>
              <a:t>Blandat från remissvaren (forts.)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A78C30-03F6-443D-ADD6-EB941DA66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1" y="1443790"/>
            <a:ext cx="9956800" cy="4861972"/>
          </a:xfrm>
        </p:spPr>
        <p:txBody>
          <a:bodyPr/>
          <a:lstStyle/>
          <a:p>
            <a:r>
              <a:rPr lang="sv-SE" sz="1800" dirty="0"/>
              <a:t>Låga ambitioner gällande socialtjänstens roll i </a:t>
            </a:r>
            <a:r>
              <a:rPr lang="sv-SE" sz="1800" b="1" dirty="0"/>
              <a:t>samhällsplaneringen</a:t>
            </a:r>
            <a:r>
              <a:rPr lang="sv-SE" sz="1800" dirty="0"/>
              <a:t>. Behöver förtydligas och stärkas på olika vis. </a:t>
            </a:r>
            <a:r>
              <a:rPr lang="sv-SE" sz="1800" i="1" dirty="0"/>
              <a:t>(Lunds universitet)</a:t>
            </a:r>
          </a:p>
          <a:p>
            <a:r>
              <a:rPr lang="sv-SE" sz="1800" dirty="0"/>
              <a:t>Saknas förslag om </a:t>
            </a:r>
            <a:r>
              <a:rPr lang="sv-SE" sz="1800" b="1" dirty="0"/>
              <a:t>professionens kontra lekmännens roll </a:t>
            </a:r>
            <a:r>
              <a:rPr lang="sv-SE" sz="1800" dirty="0"/>
              <a:t>i individbeslut – bör utredas skyndsamt. Förtroendevaldas begränsade möjligheter att se behov och bedöma konsekvenser av beslut. </a:t>
            </a:r>
            <a:r>
              <a:rPr lang="sv-SE" sz="1800" i="1" dirty="0"/>
              <a:t>(SSR)</a:t>
            </a:r>
          </a:p>
          <a:p>
            <a:r>
              <a:rPr lang="sv-SE" sz="1800" dirty="0"/>
              <a:t>Tveksamt förslag om att </a:t>
            </a:r>
            <a:r>
              <a:rPr lang="sv-SE" sz="1800" b="1" dirty="0"/>
              <a:t>samtala med barn utan vårdnadshavares samtycke innan beslut om utredning</a:t>
            </a:r>
            <a:r>
              <a:rPr lang="sv-SE" sz="1800" dirty="0"/>
              <a:t>. Risk att socialtjänsten istället för att inleda utredning drar ut på förhandsbedömningen. Dessutom svårt med praktiska möjligheter. </a:t>
            </a:r>
            <a:r>
              <a:rPr lang="sv-SE" sz="1800" i="1" dirty="0"/>
              <a:t>(Socialstyrelsen)</a:t>
            </a:r>
          </a:p>
          <a:p>
            <a:r>
              <a:rPr lang="sv-SE" sz="1800" dirty="0"/>
              <a:t>Positivt med ny lag om </a:t>
            </a:r>
            <a:r>
              <a:rPr lang="sv-SE" sz="1800" b="1" dirty="0"/>
              <a:t>socialtjänstdataregister</a:t>
            </a:r>
            <a:r>
              <a:rPr lang="sv-SE" sz="1800" dirty="0"/>
              <a:t>. Komplettera med att orsak till kontakt registreras – ser en ökning av ärenden, men vet inte ”vad” som ökar. </a:t>
            </a:r>
            <a:r>
              <a:rPr lang="sv-SE" sz="1800" i="1" dirty="0"/>
              <a:t>(SKR)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681104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79ACF3F-1EC6-423C-BB49-1F805BAAA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172" y="3089210"/>
            <a:ext cx="10403655" cy="2387600"/>
          </a:xfrm>
        </p:spPr>
        <p:txBody>
          <a:bodyPr/>
          <a:lstStyle/>
          <a:p>
            <a:br>
              <a:rPr lang="sv-SE" sz="6600" dirty="0"/>
            </a:br>
            <a:r>
              <a:rPr lang="sv-SE" sz="5400" b="0" dirty="0"/>
              <a:t>Tack för mig!</a:t>
            </a:r>
            <a:br>
              <a:rPr lang="sv-SE" sz="5400" b="0" dirty="0"/>
            </a:br>
            <a:br>
              <a:rPr lang="sv-SE" sz="7200" b="0" dirty="0"/>
            </a:br>
            <a:endParaRPr lang="sv-SE" sz="7200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BAFAE8BF-4124-4AE0-B676-60938898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172" y="4283010"/>
            <a:ext cx="10043904" cy="769968"/>
          </a:xfrm>
        </p:spPr>
        <p:txBody>
          <a:bodyPr/>
          <a:lstStyle/>
          <a:p>
            <a:r>
              <a:rPr lang="sv-SE" sz="2800" dirty="0"/>
              <a:t>petra.hoglund@lnu.se		petra.hoglund@vaxjo.se </a:t>
            </a:r>
          </a:p>
        </p:txBody>
      </p:sp>
    </p:spTree>
    <p:extLst>
      <p:ext uri="{BB962C8B-B14F-4D97-AF65-F5344CB8AC3E}">
        <p14:creationId xmlns:p14="http://schemas.microsoft.com/office/powerpoint/2010/main" val="73917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577"/>
    </mc:Choice>
    <mc:Fallback xmlns="">
      <p:transition spd="slow" advTm="5257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derrubrik 5">
            <a:extLst>
              <a:ext uri="{FF2B5EF4-FFF2-40B4-BE49-F238E27FC236}">
                <a16:creationId xmlns:a16="http://schemas.microsoft.com/office/drawing/2014/main" id="{9B8856AB-43E0-455B-99CF-FC9D6AFF13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6858000"/>
          </a:xfrm>
        </p:spPr>
        <p:txBody>
          <a:bodyPr lIns="91440" tIns="45720" rIns="91440" bIns="45720" anchor="t"/>
          <a:lstStyle/>
          <a:p>
            <a:r>
              <a:rPr lang="sv-SE" sz="4000" dirty="0"/>
              <a:t> 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D246FF4-BB6E-4787-B196-0FC1097A93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Presentationens upplägg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2E2C52-957E-443C-A593-A7BA90B816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991170"/>
            <a:ext cx="9956800" cy="4600699"/>
          </a:xfrm>
        </p:spPr>
        <p:txBody>
          <a:bodyPr/>
          <a:lstStyle/>
          <a:p>
            <a:pPr marL="457200" indent="-457200"/>
            <a:r>
              <a:rPr lang="sv-SE" sz="3200" dirty="0"/>
              <a:t>Utredningens uppdrag</a:t>
            </a:r>
          </a:p>
          <a:p>
            <a:pPr marL="457200" indent="-457200"/>
            <a:r>
              <a:rPr lang="sv-SE" sz="3200" dirty="0"/>
              <a:t>De stora förslagen</a:t>
            </a:r>
          </a:p>
          <a:p>
            <a:pPr marL="457200" indent="-457200"/>
            <a:r>
              <a:rPr lang="sv-SE" sz="3200" dirty="0"/>
              <a:t>”Smått och gott”</a:t>
            </a:r>
          </a:p>
          <a:p>
            <a:pPr marL="457200" indent="-457200"/>
            <a:r>
              <a:rPr lang="sv-SE" sz="3200" dirty="0"/>
              <a:t>Kort från remissvaren</a:t>
            </a:r>
          </a:p>
          <a:p>
            <a:endParaRPr lang="sv-SE" sz="3200" dirty="0"/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411696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76"/>
    </mc:Choice>
    <mc:Fallback xmlns="">
      <p:transition spd="slow" advTm="2707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C1F1CE01-0D5F-4AED-9E02-ECD7DF8B6B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E9BC0E-A7AF-40E9-92C2-5FDDB51201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586069"/>
            <a:ext cx="9956800" cy="1035050"/>
          </a:xfrm>
        </p:spPr>
        <p:txBody>
          <a:bodyPr/>
          <a:lstStyle/>
          <a:p>
            <a:r>
              <a:rPr lang="sv-SE" sz="3200" dirty="0"/>
              <a:t>Utredningens övergripande uppdrag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0494B4A-FD4E-479A-A830-1B1CF980D09A}"/>
              </a:ext>
            </a:extLst>
          </p:cNvPr>
          <p:cNvSpPr txBox="1"/>
          <p:nvPr/>
        </p:nvSpPr>
        <p:spPr>
          <a:xfrm>
            <a:off x="816602" y="1666483"/>
            <a:ext cx="10558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Översyn av Socialtjänstlagen och vissa av socialtjänstens uppgifter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078C0127-4344-4F5F-BE83-EB58D714F851}"/>
              </a:ext>
            </a:extLst>
          </p:cNvPr>
          <p:cNvSpPr/>
          <p:nvPr/>
        </p:nvSpPr>
        <p:spPr>
          <a:xfrm>
            <a:off x="1067266" y="2697679"/>
            <a:ext cx="4075463" cy="1458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Lagstiftning som främjar effektiva och kunskapsbaserade insatser av god kvalitet </a:t>
            </a:r>
          </a:p>
          <a:p>
            <a:pPr algn="ctr"/>
            <a:r>
              <a:rPr lang="sv-SE" dirty="0"/>
              <a:t>– inom befintliga ramar.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E59A8CA2-6C22-446A-BD81-289458DECD91}"/>
              </a:ext>
            </a:extLst>
          </p:cNvPr>
          <p:cNvSpPr/>
          <p:nvPr/>
        </p:nvSpPr>
        <p:spPr>
          <a:xfrm>
            <a:off x="6096000" y="2676144"/>
            <a:ext cx="4075463" cy="1458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Ökad kvalitet </a:t>
            </a:r>
          </a:p>
          <a:p>
            <a:pPr algn="ctr"/>
            <a:r>
              <a:rPr lang="sv-SE" dirty="0"/>
              <a:t>– utan att bidra till kostnadsökningar.</a:t>
            </a:r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F738C0D4-B57D-48D4-9B9A-B6D5CB1803CB}"/>
              </a:ext>
            </a:extLst>
          </p:cNvPr>
          <p:cNvSpPr/>
          <p:nvPr/>
        </p:nvSpPr>
        <p:spPr>
          <a:xfrm>
            <a:off x="2878946" y="4693318"/>
            <a:ext cx="5416952" cy="1458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En socialt hållbar socialtjänst </a:t>
            </a:r>
          </a:p>
          <a:p>
            <a:pPr algn="ctr"/>
            <a:r>
              <a:rPr lang="sv-SE" dirty="0"/>
              <a:t>– med individen i fokus och ett förebyggande perspektiv som ger människor lika möjligheter och rättigheter.</a:t>
            </a:r>
          </a:p>
        </p:txBody>
      </p:sp>
    </p:spTree>
    <p:extLst>
      <p:ext uri="{BB962C8B-B14F-4D97-AF65-F5344CB8AC3E}">
        <p14:creationId xmlns:p14="http://schemas.microsoft.com/office/powerpoint/2010/main" val="84902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00"/>
    </mc:Choice>
    <mc:Fallback xmlns="">
      <p:transition spd="slow" advTm="746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C1F1CE01-0D5F-4AED-9E02-ECD7DF8B6B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E9BC0E-A7AF-40E9-92C2-5FDDB51201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549683"/>
            <a:ext cx="9956800" cy="517523"/>
          </a:xfrm>
        </p:spPr>
        <p:txBody>
          <a:bodyPr/>
          <a:lstStyle/>
          <a:p>
            <a:r>
              <a:rPr lang="sv-SE" sz="2400" dirty="0"/>
              <a:t>Utredningens uppdrag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C3E675-B989-49BD-A09C-161FA29AC4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099367"/>
            <a:ext cx="5486978" cy="5467711"/>
          </a:xfrm>
        </p:spPr>
        <p:txBody>
          <a:bodyPr/>
          <a:lstStyle/>
          <a:p>
            <a:pPr marL="0" indent="0">
              <a:buNone/>
            </a:pPr>
            <a:r>
              <a:rPr lang="sv-SE" sz="1400" b="1" dirty="0"/>
              <a:t>Lämna förslag och/eller analysera för/nackdelar gällande:</a:t>
            </a:r>
            <a:br>
              <a:rPr lang="sv-SE" sz="1400" dirty="0"/>
            </a:br>
            <a:r>
              <a:rPr lang="sv-SE" sz="1400" dirty="0"/>
              <a:t>- lagens struktur och konstruktion,</a:t>
            </a:r>
            <a:br>
              <a:rPr lang="sv-SE" sz="1400" dirty="0"/>
            </a:br>
            <a:r>
              <a:rPr lang="sv-SE" sz="1400" dirty="0"/>
              <a:t>- tillgången till en jämlik, jämställd och likvärdig socialtjänst,</a:t>
            </a:r>
            <a:br>
              <a:rPr lang="sv-SE" sz="1400" dirty="0"/>
            </a:br>
            <a:r>
              <a:rPr lang="sv-SE" sz="1400" dirty="0"/>
              <a:t>- en hållbar socialtjänst som främjar långsiktigt strukturellt förebyggande arbete och bidrar till hållbarhet samt minskar behovet av individuella insatser,</a:t>
            </a:r>
            <a:br>
              <a:rPr lang="sv-SE" sz="1400" dirty="0"/>
            </a:br>
            <a:r>
              <a:rPr lang="sv-SE" sz="1400" dirty="0"/>
              <a:t>- socialtjänstens uppdrag,</a:t>
            </a:r>
            <a:br>
              <a:rPr lang="sv-SE" sz="1400" dirty="0"/>
            </a:br>
            <a:r>
              <a:rPr lang="sv-SE" sz="1400" dirty="0"/>
              <a:t>- socialtjänstens och lagstiftningens indelning i olika grupper,</a:t>
            </a:r>
            <a:br>
              <a:rPr lang="sv-SE" sz="1400" dirty="0"/>
            </a:br>
            <a:r>
              <a:rPr lang="sv-SE" sz="1400" dirty="0"/>
              <a:t>- en kompetens- och kunskapsbaserad socialtjänst samt befogenhet och ansvar för detta,</a:t>
            </a:r>
            <a:br>
              <a:rPr lang="sv-SE" sz="1400" dirty="0"/>
            </a:br>
            <a:r>
              <a:rPr lang="sv-SE" sz="1400" dirty="0"/>
              <a:t>- tillgängliga insatser och förenklad handläggning, </a:t>
            </a:r>
            <a:br>
              <a:rPr lang="sv-SE" sz="1400" dirty="0"/>
            </a:br>
            <a:r>
              <a:rPr lang="sv-SE" sz="1400" dirty="0"/>
              <a:t>- samarbete och samverkan mellan huvudmän och olika aktörer,</a:t>
            </a:r>
            <a:br>
              <a:rPr lang="sv-SE" sz="1400" dirty="0"/>
            </a:br>
            <a:r>
              <a:rPr lang="sv-SE" sz="1400" dirty="0"/>
              <a:t>- socialtjänstens roll och ansvar i samhällsplanering,</a:t>
            </a:r>
            <a:br>
              <a:rPr lang="sv-SE" sz="1400" dirty="0"/>
            </a:br>
            <a:r>
              <a:rPr lang="sv-SE" sz="1400" dirty="0"/>
              <a:t>- gemensam biståndsbestämmelse för försörjningsstöd och livsföring i övrigt,</a:t>
            </a:r>
            <a:br>
              <a:rPr lang="sv-SE" sz="1400" dirty="0"/>
            </a:br>
            <a:r>
              <a:rPr lang="sv-SE" sz="1400" dirty="0"/>
              <a:t>- begreppet skälig levnadsnivå,</a:t>
            </a:r>
            <a:br>
              <a:rPr lang="sv-SE" sz="1400" dirty="0"/>
            </a:br>
            <a:r>
              <a:rPr lang="sv-SE" sz="1400" dirty="0"/>
              <a:t>- åtgärder som tydliggör professionens uppdrag, </a:t>
            </a:r>
            <a:br>
              <a:rPr lang="sv-SE" sz="1400" dirty="0"/>
            </a:br>
            <a:r>
              <a:rPr lang="sv-SE" sz="1400" dirty="0"/>
              <a:t>- socialt ansvarig samordnare.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C4BA09EF-E3BA-4B37-803E-A0C871EE8829}"/>
              </a:ext>
            </a:extLst>
          </p:cNvPr>
          <p:cNvSpPr txBox="1">
            <a:spLocks/>
          </p:cNvSpPr>
          <p:nvPr/>
        </p:nvSpPr>
        <p:spPr>
          <a:xfrm>
            <a:off x="6238754" y="1099367"/>
            <a:ext cx="5344224" cy="50672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400" b="1" dirty="0"/>
              <a:t>Tilläggsdirektiv:</a:t>
            </a:r>
            <a:br>
              <a:rPr lang="sv-SE" sz="1400" dirty="0"/>
            </a:br>
            <a:r>
              <a:rPr lang="sv-SE" sz="1400" dirty="0"/>
              <a:t>- Överväga att förtydliga barnrättsperspektivet i SoL och göra socialtjänstens insatser tillgängliga och anpassade för barn utifrån deras behov.</a:t>
            </a:r>
            <a:br>
              <a:rPr lang="sv-SE" sz="1400" dirty="0"/>
            </a:br>
            <a:r>
              <a:rPr lang="sv-SE" sz="1400" dirty="0"/>
              <a:t>- Analysera och beakta vilken funktion särreglering för äldre kan ha samt analysera för- och nackdelar med att tillhandahålla insatser till äldre enligt särlagstiftning. </a:t>
            </a:r>
            <a:br>
              <a:rPr lang="sv-SE" sz="1400" dirty="0"/>
            </a:br>
            <a:r>
              <a:rPr lang="sv-SE" sz="1400" dirty="0"/>
              <a:t>- Se över socialnämndens delegationsmöjligheter och föreslå ändringar utifrån viss osäkerhet om förhållandet mellan SoL och KL:s bestämmelser om delegation,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434A9A41-6C70-4EF6-B1DE-04F5F94486B1}"/>
              </a:ext>
            </a:extLst>
          </p:cNvPr>
          <p:cNvSpPr/>
          <p:nvPr/>
        </p:nvSpPr>
        <p:spPr>
          <a:xfrm>
            <a:off x="6238754" y="4135510"/>
            <a:ext cx="4579139" cy="57538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I uppdraget ingick </a:t>
            </a:r>
            <a:r>
              <a:rPr lang="sv-SE" sz="1600" b="1" u="sng" dirty="0">
                <a:solidFill>
                  <a:schemeClr val="tx1"/>
                </a:solidFill>
              </a:rPr>
              <a:t>inte</a:t>
            </a:r>
            <a:r>
              <a:rPr lang="sv-SE" sz="1600" dirty="0">
                <a:solidFill>
                  <a:schemeClr val="tx1"/>
                </a:solidFill>
              </a:rPr>
              <a:t> ekonomiskt bistånd </a:t>
            </a:r>
            <a:br>
              <a:rPr lang="sv-SE" sz="1600" dirty="0">
                <a:solidFill>
                  <a:schemeClr val="tx1"/>
                </a:solidFill>
              </a:rPr>
            </a:br>
            <a:r>
              <a:rPr lang="sv-SE" sz="1600" dirty="0">
                <a:solidFill>
                  <a:schemeClr val="tx1"/>
                </a:solidFill>
              </a:rPr>
              <a:t>och tvångsvårdslagstiftning.</a:t>
            </a:r>
          </a:p>
        </p:txBody>
      </p:sp>
    </p:spTree>
    <p:extLst>
      <p:ext uri="{BB962C8B-B14F-4D97-AF65-F5344CB8AC3E}">
        <p14:creationId xmlns:p14="http://schemas.microsoft.com/office/powerpoint/2010/main" val="328528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58"/>
    </mc:Choice>
    <mc:Fallback xmlns="">
      <p:transition spd="slow" advTm="3475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D3D889D-3E25-4543-908B-986898FB0F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0AA011-77AA-40D3-9498-E38345730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397042"/>
            <a:ext cx="9956800" cy="1339827"/>
          </a:xfrm>
        </p:spPr>
        <p:txBody>
          <a:bodyPr/>
          <a:lstStyle/>
          <a:p>
            <a:r>
              <a:rPr lang="sv-SE" sz="3200" dirty="0"/>
              <a:t>Ny socialtjänstlag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34711D-6A43-48B5-9AC6-B5B605A297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082842"/>
            <a:ext cx="9956800" cy="5222920"/>
          </a:xfrm>
        </p:spPr>
        <p:txBody>
          <a:bodyPr/>
          <a:lstStyle/>
          <a:p>
            <a:r>
              <a:rPr lang="sv-SE" sz="2000" dirty="0"/>
              <a:t>Ny lagstiftning föreslås ersätta nuvarande. Återfå karaktären av en målinriktad ramlag. Förändrad struktur – uppdelad i sju avdelningar. 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Gruppindelningen tonas ned – omstrukturering för fokus på helhetssyn och personens individuella behov framför grupptillhörighet. Bestämmelser om barn och unga samlas dock i egen avdelning. 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Uppdelad biståndsbestämmelse:</a:t>
            </a:r>
            <a:br>
              <a:rPr lang="sv-SE" sz="2000" dirty="0"/>
            </a:br>
            <a:r>
              <a:rPr lang="sv-SE" sz="2000" dirty="0"/>
              <a:t>- Livsföring – skäliga levnadsförhållanden.</a:t>
            </a:r>
            <a:br>
              <a:rPr lang="sv-SE" sz="2000" dirty="0"/>
            </a:br>
            <a:r>
              <a:rPr lang="sv-SE" sz="2000" dirty="0"/>
              <a:t>- Ekonomiskt bistånd – skälig levnadsnivå. 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Möjlighet att ändra gynnande beslut. 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</p:txBody>
      </p:sp>
      <p:sp>
        <p:nvSpPr>
          <p:cNvPr id="5" name="Pratbubbla: rektangel med rundade hörn 4">
            <a:extLst>
              <a:ext uri="{FF2B5EF4-FFF2-40B4-BE49-F238E27FC236}">
                <a16:creationId xmlns:a16="http://schemas.microsoft.com/office/drawing/2014/main" id="{BCAC7417-18C3-4201-9E09-4FDDC8566FC3}"/>
              </a:ext>
            </a:extLst>
          </p:cNvPr>
          <p:cNvSpPr/>
          <p:nvPr/>
        </p:nvSpPr>
        <p:spPr>
          <a:xfrm>
            <a:off x="6197732" y="5384737"/>
            <a:ext cx="2215965" cy="921025"/>
          </a:xfrm>
          <a:prstGeom prst="wedgeRoundRectCallout">
            <a:avLst>
              <a:gd name="adj1" fmla="val -22400"/>
              <a:gd name="adj2" fmla="val 8679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Föreslås träda i kraft 1 januari 2023</a:t>
            </a:r>
          </a:p>
        </p:txBody>
      </p:sp>
      <p:sp>
        <p:nvSpPr>
          <p:cNvPr id="6" name="Pratbubbla: rektangel med rundade hörn 5">
            <a:extLst>
              <a:ext uri="{FF2B5EF4-FFF2-40B4-BE49-F238E27FC236}">
                <a16:creationId xmlns:a16="http://schemas.microsoft.com/office/drawing/2014/main" id="{4FBC37AC-A887-4947-AC99-D14BE8DFAAEC}"/>
              </a:ext>
            </a:extLst>
          </p:cNvPr>
          <p:cNvSpPr/>
          <p:nvPr/>
        </p:nvSpPr>
        <p:spPr>
          <a:xfrm rot="20425600" flipH="1">
            <a:off x="9617437" y="526319"/>
            <a:ext cx="2222392" cy="985652"/>
          </a:xfrm>
          <a:prstGeom prst="wedgeRoundRectCallout">
            <a:avLst>
              <a:gd name="adj1" fmla="val -24999"/>
              <a:gd name="adj2" fmla="val 8288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Ny socialtjänstlag ersätter nuvarande</a:t>
            </a:r>
          </a:p>
        </p:txBody>
      </p:sp>
    </p:spTree>
    <p:extLst>
      <p:ext uri="{BB962C8B-B14F-4D97-AF65-F5344CB8AC3E}">
        <p14:creationId xmlns:p14="http://schemas.microsoft.com/office/powerpoint/2010/main" val="29727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237"/>
    </mc:Choice>
    <mc:Fallback xmlns="">
      <p:transition spd="slow" advTm="23523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743F82F7-076F-464C-B547-1DBEECBF28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EED6A6-4939-46A3-806F-AD7EE9BFFA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478060"/>
            <a:ext cx="11069834" cy="1035050"/>
          </a:xfrm>
        </p:spPr>
        <p:txBody>
          <a:bodyPr/>
          <a:lstStyle/>
          <a:p>
            <a:r>
              <a:rPr lang="sv-SE" sz="3200" dirty="0"/>
              <a:t>”Tungviktarna” </a:t>
            </a:r>
            <a:br>
              <a:rPr lang="sv-SE" sz="3200" dirty="0"/>
            </a:br>
            <a:r>
              <a:rPr lang="sv-SE" sz="2800" b="0" dirty="0"/>
              <a:t>Fyra större förslag utgör grunden för en hållbar socialtjänst</a:t>
            </a:r>
            <a:endParaRPr lang="sv-SE" sz="3200" b="0" dirty="0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93EA8732-1FC8-4E1D-820B-5FADCC443912}"/>
              </a:ext>
            </a:extLst>
          </p:cNvPr>
          <p:cNvSpPr/>
          <p:nvPr/>
        </p:nvSpPr>
        <p:spPr>
          <a:xfrm>
            <a:off x="989636" y="1820932"/>
            <a:ext cx="3781673" cy="20024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Förebyggande och lätt tillgänglig socialtjänst.</a:t>
            </a:r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45D83F28-DB5E-4C65-8A2E-EDBBFE4AD915}"/>
              </a:ext>
            </a:extLst>
          </p:cNvPr>
          <p:cNvSpPr/>
          <p:nvPr/>
        </p:nvSpPr>
        <p:spPr>
          <a:xfrm>
            <a:off x="5073568" y="1820931"/>
            <a:ext cx="3781674" cy="20024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Övergripande planering inkl. samhällsplanering och planering av insatser.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FC41C0B4-EA58-4B45-8855-4FF56B99957B}"/>
              </a:ext>
            </a:extLst>
          </p:cNvPr>
          <p:cNvSpPr/>
          <p:nvPr/>
        </p:nvSpPr>
        <p:spPr>
          <a:xfrm>
            <a:off x="989635" y="4131175"/>
            <a:ext cx="3781674" cy="20024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En kunskapsbaserad socialtjänst utifrån vetenskap, beprövad erfarenhet, systematisk uppföljning och nationell statistik.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D35FBE87-0AEC-4C4A-B61B-EA59355E99A7}"/>
              </a:ext>
            </a:extLst>
          </p:cNvPr>
          <p:cNvSpPr/>
          <p:nvPr/>
        </p:nvSpPr>
        <p:spPr>
          <a:xfrm>
            <a:off x="5073568" y="4131173"/>
            <a:ext cx="3781674" cy="20024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Insatser utan föregående individuell behovsprövning.</a:t>
            </a:r>
          </a:p>
        </p:txBody>
      </p:sp>
    </p:spTree>
    <p:extLst>
      <p:ext uri="{BB962C8B-B14F-4D97-AF65-F5344CB8AC3E}">
        <p14:creationId xmlns:p14="http://schemas.microsoft.com/office/powerpoint/2010/main" val="86577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80"/>
    </mc:Choice>
    <mc:Fallback xmlns="">
      <p:transition spd="slow" advTm="6818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27D7443A-A4A6-418D-8DD5-63BD49E52C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455C3DA-4BBA-4A6E-B46F-C7A2E91052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552239"/>
            <a:ext cx="9956800" cy="1035050"/>
          </a:xfrm>
        </p:spPr>
        <p:txBody>
          <a:bodyPr/>
          <a:lstStyle/>
          <a:p>
            <a:r>
              <a:rPr lang="sv-SE" sz="3200" dirty="0"/>
              <a:t>Förebyggande och lätt tillgänglig socialtjänst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22BE4C-4F74-4A21-8258-2683D3C14C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1" y="1284790"/>
            <a:ext cx="11671717" cy="5020971"/>
          </a:xfrm>
        </p:spPr>
        <p:txBody>
          <a:bodyPr/>
          <a:lstStyle/>
          <a:p>
            <a:r>
              <a:rPr lang="sv-SE" sz="2000" b="1" dirty="0"/>
              <a:t>Socialtjänsten ska ha ett förebyggande perspektiv</a:t>
            </a:r>
            <a:br>
              <a:rPr lang="sv-SE" sz="2000" dirty="0"/>
            </a:br>
            <a:r>
              <a:rPr lang="sv-SE" sz="2000" dirty="0"/>
              <a:t>– lagstiftningen ska skapa förutsättningarna.</a:t>
            </a:r>
            <a:br>
              <a:rPr lang="sv-SE" sz="2000" dirty="0"/>
            </a:br>
            <a:r>
              <a:rPr lang="sv-SE" sz="2000" dirty="0"/>
              <a:t>- tidiga förebyggande insatser, för att motverka/senarelägga mer ingripande insatser.</a:t>
            </a:r>
            <a:br>
              <a:rPr lang="sv-SE" sz="2000" dirty="0"/>
            </a:br>
            <a:r>
              <a:rPr lang="sv-SE" sz="2000" dirty="0"/>
              <a:t>- minska behovet av individuella insatser.</a:t>
            </a:r>
            <a:br>
              <a:rPr lang="sv-SE" sz="2000" dirty="0"/>
            </a:br>
            <a:endParaRPr lang="sv-SE" sz="2000" dirty="0"/>
          </a:p>
          <a:p>
            <a:r>
              <a:rPr lang="sv-SE" sz="2000" b="1" dirty="0"/>
              <a:t>Socialtjänsten ska inriktas på att vara lätt tillgänglig</a:t>
            </a:r>
            <a:br>
              <a:rPr lang="sv-SE" sz="2000" dirty="0"/>
            </a:br>
            <a:r>
              <a:rPr lang="sv-SE" sz="2000" dirty="0"/>
              <a:t>- låga trösklar in – lätt att kontakta.</a:t>
            </a:r>
            <a:br>
              <a:rPr lang="sv-SE" sz="2000" dirty="0"/>
            </a:br>
            <a:r>
              <a:rPr lang="sv-SE" sz="2000" dirty="0"/>
              <a:t>- tillgänglighet för personer med funktionsvariationer.</a:t>
            </a:r>
            <a:br>
              <a:rPr lang="sv-SE" sz="2000" dirty="0"/>
            </a:br>
            <a:r>
              <a:rPr lang="sv-SE" sz="2000" dirty="0"/>
              <a:t>- information till invånare.</a:t>
            </a:r>
            <a:br>
              <a:rPr lang="sv-SE" sz="2000" dirty="0"/>
            </a:br>
            <a:r>
              <a:rPr lang="sv-SE" sz="2000" dirty="0"/>
              <a:t>- Exempelvis kontaktvägar, öppettider, lokalisering och lokaler, </a:t>
            </a:r>
            <a:br>
              <a:rPr lang="sv-SE" sz="2000" dirty="0"/>
            </a:br>
            <a:r>
              <a:rPr lang="sv-SE" sz="2000" dirty="0"/>
              <a:t>information inkl. webbaserad, e-tjänster osv. </a:t>
            </a:r>
          </a:p>
        </p:txBody>
      </p:sp>
    </p:spTree>
    <p:extLst>
      <p:ext uri="{BB962C8B-B14F-4D97-AF65-F5344CB8AC3E}">
        <p14:creationId xmlns:p14="http://schemas.microsoft.com/office/powerpoint/2010/main" val="309974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113"/>
    </mc:Choice>
    <mc:Fallback xmlns="">
      <p:transition spd="slow" advTm="16811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F99A8AB7-4A98-41AF-935E-DB2455098E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E526173-1C98-490A-AA46-43E1C708EF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410287"/>
            <a:ext cx="9956800" cy="1177002"/>
          </a:xfrm>
        </p:spPr>
        <p:txBody>
          <a:bodyPr/>
          <a:lstStyle/>
          <a:p>
            <a:r>
              <a:rPr lang="sv-SE" sz="3200" dirty="0"/>
              <a:t>Övergripande planering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B426AB-6F56-4780-909F-6FD85FA32E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1132764"/>
            <a:ext cx="10688632" cy="5172997"/>
          </a:xfrm>
        </p:spPr>
        <p:txBody>
          <a:bodyPr/>
          <a:lstStyle/>
          <a:p>
            <a:r>
              <a:rPr lang="sv-SE" sz="2000" b="1" dirty="0"/>
              <a:t>Socialtjänsten ska ha en mer aktiv roll i samhällsplaneringen</a:t>
            </a:r>
            <a:br>
              <a:rPr lang="sv-SE" sz="2000" dirty="0"/>
            </a:br>
            <a:r>
              <a:rPr lang="sv-SE" sz="2000" dirty="0"/>
              <a:t>- förändringar i plan- och bygglagen: sociala aspekter i planläggning samt att översiktsplanen ska ange inriktningen för långsiktig utveckling av den sociala miljön. </a:t>
            </a:r>
            <a:br>
              <a:rPr lang="sv-SE" sz="2000" dirty="0"/>
            </a:br>
            <a:r>
              <a:rPr lang="sv-SE" sz="2000" dirty="0"/>
              <a:t>- inkluderar områdesspecifika åtgärder för utsatta områden och riskfyllda miljöer. </a:t>
            </a:r>
            <a:br>
              <a:rPr lang="sv-SE" sz="2000" dirty="0"/>
            </a:br>
            <a:endParaRPr lang="sv-SE" sz="2000" dirty="0"/>
          </a:p>
          <a:p>
            <a:r>
              <a:rPr lang="sv-SE" sz="2000" b="1" dirty="0"/>
              <a:t>Kommunen ska planera sina insatser för enskilda</a:t>
            </a:r>
            <a:br>
              <a:rPr lang="sv-SE" sz="2000" dirty="0"/>
            </a:br>
            <a:r>
              <a:rPr lang="sv-SE" sz="2000" dirty="0"/>
              <a:t>- ej begränsat till äldre personer och personer med funktionsnedsättning.</a:t>
            </a:r>
            <a:br>
              <a:rPr lang="sv-SE" sz="2000" dirty="0"/>
            </a:br>
            <a:r>
              <a:rPr lang="sv-SE" sz="2000" dirty="0"/>
              <a:t>- hur insatserna ska tillhandahållas samt med eller utan behovsprövning. </a:t>
            </a:r>
            <a:br>
              <a:rPr lang="sv-SE" sz="2000" dirty="0"/>
            </a:br>
            <a:r>
              <a:rPr lang="sv-SE" sz="2000" dirty="0"/>
              <a:t>- särskilt beakta behovet av tidiga och förebyggande insatser.</a:t>
            </a:r>
            <a:br>
              <a:rPr lang="sv-SE" sz="2000" dirty="0"/>
            </a:br>
            <a:r>
              <a:rPr lang="sv-SE" sz="2000" dirty="0"/>
              <a:t>- samverka med regionen samt andra samhällsorgan och organisationer.</a:t>
            </a: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5146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947"/>
    </mc:Choice>
    <mc:Fallback xmlns="">
      <p:transition spd="slow" advTm="26194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6FDEEE4D-89B2-4C89-84A0-8C72D574F2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BFA601-FBB0-4FE2-8E64-06964DAF17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022" y="367044"/>
            <a:ext cx="9956800" cy="1035050"/>
          </a:xfrm>
        </p:spPr>
        <p:txBody>
          <a:bodyPr/>
          <a:lstStyle/>
          <a:p>
            <a:r>
              <a:rPr lang="sv-SE" sz="3200" dirty="0"/>
              <a:t>En kunskapsbaserad socialtjänst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F22D4D-EDF6-451B-A16E-E6AE0B7BB0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022" y="949125"/>
            <a:ext cx="10676294" cy="5136718"/>
          </a:xfrm>
        </p:spPr>
        <p:txBody>
          <a:bodyPr/>
          <a:lstStyle/>
          <a:p>
            <a:r>
              <a:rPr lang="sv-SE" sz="2000" b="1" dirty="0"/>
              <a:t>Socialtjänsten ska bedrivas i enlighet med vetenskap och beprövad erfarenhet</a:t>
            </a:r>
            <a:br>
              <a:rPr lang="sv-SE" sz="2000" dirty="0"/>
            </a:br>
            <a:r>
              <a:rPr lang="sv-SE" sz="2000" dirty="0"/>
              <a:t>- Kunskapsbaserad socialtjänst = god kvalitet.</a:t>
            </a:r>
            <a:br>
              <a:rPr lang="sv-SE" sz="2000" dirty="0"/>
            </a:br>
            <a:r>
              <a:rPr lang="sv-SE" sz="2000" dirty="0"/>
              <a:t>- </a:t>
            </a:r>
            <a:r>
              <a:rPr lang="sv-SE" sz="2000" dirty="0" err="1"/>
              <a:t>Hur:et</a:t>
            </a:r>
            <a:r>
              <a:rPr lang="sv-SE" sz="2000" dirty="0"/>
              <a:t> föreslås utredas vidare…</a:t>
            </a:r>
            <a:br>
              <a:rPr lang="sv-SE" sz="2000" dirty="0"/>
            </a:br>
            <a:endParaRPr lang="sv-SE" sz="2000" dirty="0"/>
          </a:p>
          <a:p>
            <a:r>
              <a:rPr lang="sv-SE" sz="2000" b="1" dirty="0"/>
              <a:t>Krav på uppföljning</a:t>
            </a:r>
            <a:br>
              <a:rPr lang="sv-SE" sz="2000" dirty="0"/>
            </a:br>
            <a:r>
              <a:rPr lang="sv-SE" sz="2000" dirty="0"/>
              <a:t>- systematisk uppföljning i tre nivåer: individuell uppföljning, verksamhetsuppföljning och nationell uppföljning.</a:t>
            </a:r>
            <a:br>
              <a:rPr lang="sv-SE" sz="2000" dirty="0"/>
            </a:br>
            <a:endParaRPr lang="sv-SE" sz="2000" dirty="0"/>
          </a:p>
          <a:p>
            <a:r>
              <a:rPr lang="sv-SE" sz="2000" b="1" dirty="0"/>
              <a:t>Ny lag om socialtjänstdataregister </a:t>
            </a:r>
            <a:br>
              <a:rPr lang="sv-SE" sz="2000" dirty="0"/>
            </a:br>
            <a:r>
              <a:rPr lang="sv-SE" sz="2000" dirty="0"/>
              <a:t>– följa upp insatser på nationell nivå bl.a. orsak till insats och resultat.</a:t>
            </a:r>
            <a:br>
              <a:rPr lang="sv-SE" sz="2000" dirty="0"/>
            </a:br>
            <a:r>
              <a:rPr lang="sv-SE" sz="2000" dirty="0"/>
              <a:t>- personnummerbaserad statistik.</a:t>
            </a:r>
            <a:br>
              <a:rPr lang="sv-SE" sz="2000" dirty="0"/>
            </a:br>
            <a:r>
              <a:rPr lang="sv-SE" sz="2000" dirty="0"/>
              <a:t>- ökad analyspotential.</a:t>
            </a: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29407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282"/>
    </mc:Choice>
    <mc:Fallback xmlns="">
      <p:transition spd="slow" advTm="273282"/>
    </mc:Fallback>
  </mc:AlternateContent>
</p:sld>
</file>

<file path=ppt/theme/theme1.xml><?xml version="1.0" encoding="utf-8"?>
<a:theme xmlns:a="http://schemas.openxmlformats.org/drawingml/2006/main" name="Tema-Tryggt och formellt">
  <a:themeElements>
    <a:clrScheme name="Växjö - Tryggt och formellt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002352"/>
      </a:accent1>
      <a:accent2>
        <a:srgbClr val="0095D2"/>
      </a:accent2>
      <a:accent3>
        <a:srgbClr val="F9A519"/>
      </a:accent3>
      <a:accent4>
        <a:srgbClr val="007C3E"/>
      </a:accent4>
      <a:accent5>
        <a:srgbClr val="D70071"/>
      </a:accent5>
      <a:accent6>
        <a:srgbClr val="85AA3C"/>
      </a:accent6>
      <a:hlink>
        <a:srgbClr val="F4DA40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CEA5E4DF-ABEC-453D-8CA7-658E6CD6F1D6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-Tryggt och formellt Vit">
  <a:themeElements>
    <a:clrScheme name="Växjö - Tryggt och formellt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002352"/>
      </a:accent1>
      <a:accent2>
        <a:srgbClr val="0095D2"/>
      </a:accent2>
      <a:accent3>
        <a:srgbClr val="F9A519"/>
      </a:accent3>
      <a:accent4>
        <a:srgbClr val="007C3E"/>
      </a:accent4>
      <a:accent5>
        <a:srgbClr val="D70071"/>
      </a:accent5>
      <a:accent6>
        <a:srgbClr val="85AA3C"/>
      </a:accent6>
      <a:hlink>
        <a:srgbClr val="F4DA40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3EA2EEDE-130F-4D23-9BCC-9FFB60D31143}"/>
    </a:ext>
  </a:extLst>
</a:theme>
</file>

<file path=ppt/theme/theme3.xml><?xml version="1.0" encoding="utf-8"?>
<a:theme xmlns:a="http://schemas.openxmlformats.org/drawingml/2006/main" name="Tema-Harmoniskt och nedtonat">
  <a:themeElements>
    <a:clrScheme name="Växjö - Harmoniskt och nedtonat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26A5A0"/>
      </a:accent1>
      <a:accent2>
        <a:srgbClr val="85AA3C"/>
      </a:accent2>
      <a:accent3>
        <a:srgbClr val="002352"/>
      </a:accent3>
      <a:accent4>
        <a:srgbClr val="007C3E"/>
      </a:accent4>
      <a:accent5>
        <a:srgbClr val="FFC4E3"/>
      </a:accent5>
      <a:accent6>
        <a:srgbClr val="0095D2"/>
      </a:accent6>
      <a:hlink>
        <a:srgbClr val="002352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128DDF75-E449-4DF7-949F-BEB6D593D5AB}"/>
    </a:ext>
  </a:extLst>
</a:theme>
</file>

<file path=ppt/theme/theme4.xml><?xml version="1.0" encoding="utf-8"?>
<a:theme xmlns:a="http://schemas.openxmlformats.org/drawingml/2006/main" name="Tema-Harmoniskt och nedtonat Vit">
  <a:themeElements>
    <a:clrScheme name="Växjö - Harmoniskt och nedtonat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26A5A0"/>
      </a:accent1>
      <a:accent2>
        <a:srgbClr val="85AA3C"/>
      </a:accent2>
      <a:accent3>
        <a:srgbClr val="002352"/>
      </a:accent3>
      <a:accent4>
        <a:srgbClr val="007C3E"/>
      </a:accent4>
      <a:accent5>
        <a:srgbClr val="FFC4E3"/>
      </a:accent5>
      <a:accent6>
        <a:srgbClr val="0095D2"/>
      </a:accent6>
      <a:hlink>
        <a:srgbClr val="002352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4F2E1FE1-E1FB-4881-9F32-8969DA4F2FED}"/>
    </a:ext>
  </a:extLst>
</a:theme>
</file>

<file path=ppt/theme/theme5.xml><?xml version="1.0" encoding="utf-8"?>
<a:theme xmlns:a="http://schemas.openxmlformats.org/drawingml/2006/main" name="Tema-Hållbarhet och innovation">
  <a:themeElements>
    <a:clrScheme name="Växjö - Hållbart och innovation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85AA3C"/>
      </a:accent1>
      <a:accent2>
        <a:srgbClr val="0095D2"/>
      </a:accent2>
      <a:accent3>
        <a:srgbClr val="F4DA40"/>
      </a:accent3>
      <a:accent4>
        <a:srgbClr val="D70071"/>
      </a:accent4>
      <a:accent5>
        <a:srgbClr val="007C3E"/>
      </a:accent5>
      <a:accent6>
        <a:srgbClr val="002352"/>
      </a:accent6>
      <a:hlink>
        <a:srgbClr val="F4DA40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537399F8-B390-4987-817B-75EABD2D4106}"/>
    </a:ext>
  </a:extLst>
</a:theme>
</file>

<file path=ppt/theme/theme6.xml><?xml version="1.0" encoding="utf-8"?>
<a:theme xmlns:a="http://schemas.openxmlformats.org/drawingml/2006/main" name="Tema-Hållbarhet och innovation Vit">
  <a:themeElements>
    <a:clrScheme name="Växjö - Hållbart och innovation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85AA3C"/>
      </a:accent1>
      <a:accent2>
        <a:srgbClr val="0095D2"/>
      </a:accent2>
      <a:accent3>
        <a:srgbClr val="F4DA40"/>
      </a:accent3>
      <a:accent4>
        <a:srgbClr val="D70071"/>
      </a:accent4>
      <a:accent5>
        <a:srgbClr val="007C3E"/>
      </a:accent5>
      <a:accent6>
        <a:srgbClr val="002352"/>
      </a:accent6>
      <a:hlink>
        <a:srgbClr val="F4DA40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A7B6742B-76AA-48EA-B8A6-36B7DE73FC9E}"/>
    </a:ext>
  </a:extLst>
</a:theme>
</file>

<file path=ppt/theme/theme7.xml><?xml version="1.0" encoding="utf-8"?>
<a:theme xmlns:a="http://schemas.openxmlformats.org/drawingml/2006/main" name="Tema-Kraftfull och lekfull">
  <a:themeElements>
    <a:clrScheme name="Växjö - Lekfullt och kraftfullt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D70071"/>
      </a:accent1>
      <a:accent2>
        <a:srgbClr val="F9A519"/>
      </a:accent2>
      <a:accent3>
        <a:srgbClr val="26A5A0"/>
      </a:accent3>
      <a:accent4>
        <a:srgbClr val="F4DA40"/>
      </a:accent4>
      <a:accent5>
        <a:srgbClr val="FACCE3"/>
      </a:accent5>
      <a:accent6>
        <a:srgbClr val="0095D2"/>
      </a:accent6>
      <a:hlink>
        <a:srgbClr val="F4DA40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41DEEBD2-C710-4870-B1E0-77E605F5898F}"/>
    </a:ext>
  </a:extLst>
</a:theme>
</file>

<file path=ppt/theme/theme8.xml><?xml version="1.0" encoding="utf-8"?>
<a:theme xmlns:a="http://schemas.openxmlformats.org/drawingml/2006/main" name="Tema-Kraftfull och lekfull Vit">
  <a:themeElements>
    <a:clrScheme name="Växjö - Lekfullt och kraftfullt">
      <a:dk1>
        <a:sysClr val="windowText" lastClr="000000"/>
      </a:dk1>
      <a:lt1>
        <a:sysClr val="window" lastClr="FFFFFF"/>
      </a:lt1>
      <a:dk2>
        <a:srgbClr val="007CA2"/>
      </a:dk2>
      <a:lt2>
        <a:srgbClr val="007C3E"/>
      </a:lt2>
      <a:accent1>
        <a:srgbClr val="D70071"/>
      </a:accent1>
      <a:accent2>
        <a:srgbClr val="F9A519"/>
      </a:accent2>
      <a:accent3>
        <a:srgbClr val="26A5A0"/>
      </a:accent3>
      <a:accent4>
        <a:srgbClr val="F4DA40"/>
      </a:accent4>
      <a:accent5>
        <a:srgbClr val="FACCE3"/>
      </a:accent5>
      <a:accent6>
        <a:srgbClr val="0095D2"/>
      </a:accent6>
      <a:hlink>
        <a:srgbClr val="F4DA40"/>
      </a:hlink>
      <a:folHlink>
        <a:srgbClr val="002352"/>
      </a:folHlink>
    </a:clrScheme>
    <a:fontScheme name="Växjö kommun1">
      <a:majorFont>
        <a:latin typeface="Växjö Now"/>
        <a:ea typeface=""/>
        <a:cs typeface=""/>
      </a:majorFont>
      <a:minorFont>
        <a:latin typeface="Växjö N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lot PowerPoint 4.potx" id="{73D69DEC-AC55-4F59-B2AB-2D6B22D62EBF}" vid="{DA0176A8-AFE0-4FB8-A0CC-6587816F58E8}"/>
    </a:ext>
  </a:extLst>
</a:theme>
</file>

<file path=ppt/theme/theme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3285E28C3724CB684C109CBE3D223" ma:contentTypeVersion="13" ma:contentTypeDescription="Create a new document." ma:contentTypeScope="" ma:versionID="058f3247475d61bde31b8c98d538541f">
  <xsd:schema xmlns:xsd="http://www.w3.org/2001/XMLSchema" xmlns:xs="http://www.w3.org/2001/XMLSchema" xmlns:p="http://schemas.microsoft.com/office/2006/metadata/properties" xmlns:ns3="4498df80-14fb-4e4a-8bab-c1cc2611ed73" xmlns:ns4="46547323-7d15-4f33-9e26-68769093474d" targetNamespace="http://schemas.microsoft.com/office/2006/metadata/properties" ma:root="true" ma:fieldsID="29fe565939ad0de7d9ca94e75f652da7" ns3:_="" ns4:_="">
    <xsd:import namespace="4498df80-14fb-4e4a-8bab-c1cc2611ed73"/>
    <xsd:import namespace="46547323-7d15-4f33-9e26-6876909347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98df80-14fb-4e4a-8bab-c1cc2611e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47323-7d15-4f33-9e26-6876909347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849219-65F6-4E4C-86AC-17A163FAC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98df80-14fb-4e4a-8bab-c1cc2611ed73"/>
    <ds:schemaRef ds:uri="46547323-7d15-4f33-9e26-687690934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FBA050-E021-42B3-B291-5661FCF699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36433C-9979-4ED0-BE0F-07C4F475DB1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Växjö kommun</Template>
  <TotalTime>2250</TotalTime>
  <Words>2388</Words>
  <Application>Microsoft Office PowerPoint</Application>
  <PresentationFormat>Widescreen</PresentationFormat>
  <Paragraphs>209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Tema-Tryggt och formellt</vt:lpstr>
      <vt:lpstr>Tema-Tryggt och formellt Vit</vt:lpstr>
      <vt:lpstr>Tema-Harmoniskt och nedtonat</vt:lpstr>
      <vt:lpstr>Tema-Harmoniskt och nedtonat Vit</vt:lpstr>
      <vt:lpstr>Tema-Hållbarhet och innovation</vt:lpstr>
      <vt:lpstr>Tema-Hållbarhet och innovation Vit</vt:lpstr>
      <vt:lpstr>Tema-Kraftfull och lekfull</vt:lpstr>
      <vt:lpstr>Tema-Kraftfull och lekfull Vit</vt:lpstr>
      <vt:lpstr>Hållbar socialtjänst –  En ny socialtjänstlag (SOU 2020:47)  Sammanfattning av utredningens förslag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Tack för mig!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Höglund Petra</dc:creator>
  <cp:lastModifiedBy>Höglund Petra</cp:lastModifiedBy>
  <cp:revision>46</cp:revision>
  <dcterms:created xsi:type="dcterms:W3CDTF">2019-05-23T05:03:18Z</dcterms:created>
  <dcterms:modified xsi:type="dcterms:W3CDTF">2021-03-02T06:23:25Z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0x01010032A3285E28C3724CB684C109CBE3D223</vt:lpwstr>
  </property>
</Properties>
</file>